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theme/themeOverride19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handoutMasterIdLst>
    <p:handoutMasterId r:id="rId23"/>
  </p:handoutMasterIdLst>
  <p:sldIdLst>
    <p:sldId id="391" r:id="rId5"/>
    <p:sldId id="375" r:id="rId6"/>
    <p:sldId id="376" r:id="rId7"/>
    <p:sldId id="377" r:id="rId8"/>
    <p:sldId id="380" r:id="rId9"/>
    <p:sldId id="382" r:id="rId10"/>
    <p:sldId id="381" r:id="rId11"/>
    <p:sldId id="383" r:id="rId12"/>
    <p:sldId id="384" r:id="rId13"/>
    <p:sldId id="385" r:id="rId14"/>
    <p:sldId id="387" r:id="rId15"/>
    <p:sldId id="386" r:id="rId16"/>
    <p:sldId id="388" r:id="rId17"/>
    <p:sldId id="389" r:id="rId18"/>
    <p:sldId id="390" r:id="rId19"/>
    <p:sldId id="378" r:id="rId20"/>
    <p:sldId id="379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261">
          <p15:clr>
            <a:srgbClr val="A4A3A4"/>
          </p15:clr>
        </p15:guide>
        <p15:guide id="2" pos="3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D6F7"/>
    <a:srgbClr val="0073C2"/>
    <a:srgbClr val="BAEBFA"/>
    <a:srgbClr val="F7C0F2"/>
    <a:srgbClr val="00ACF0"/>
    <a:srgbClr val="820D8F"/>
    <a:srgbClr val="DF6EE5"/>
    <a:srgbClr val="DC0015"/>
    <a:srgbClr val="FFB100"/>
    <a:srgbClr val="8D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84" autoAdjust="0"/>
    <p:restoredTop sz="81202" autoAdjust="0"/>
  </p:normalViewPr>
  <p:slideViewPr>
    <p:cSldViewPr snapToGrid="0">
      <p:cViewPr>
        <p:scale>
          <a:sx n="100" d="100"/>
          <a:sy n="100" d="100"/>
        </p:scale>
        <p:origin x="-654" y="-216"/>
      </p:cViewPr>
      <p:guideLst>
        <p:guide orient="horz" pos="4261"/>
        <p:guide pos="38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16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17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8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>
                <a:solidFill>
                  <a:schemeClr val="tx1"/>
                </a:solidFill>
              </a:defRPr>
            </a:pPr>
            <a:r>
              <a:rPr lang="pt-BR" sz="1200" dirty="0">
                <a:solidFill>
                  <a:schemeClr val="tx1"/>
                </a:solidFill>
              </a:rPr>
              <a:t>VALOR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15722"/>
            </a:solidFill>
          </c:spPr>
          <c:invertIfNegative val="0"/>
          <c:cat>
            <c:strRef>
              <c:f>Plan1!$A$2</c:f>
              <c:strCache>
                <c:ptCount val="1"/>
                <c:pt idx="0">
                  <c:v>Acumulado WK01 / WK20</c:v>
                </c:pt>
              </c:strCache>
            </c:strRef>
          </c:cat>
          <c:val>
            <c:numRef>
              <c:f>Plan1!$B$2</c:f>
              <c:numCache>
                <c:formatCode>_("R$"* #,##0.00_);_("R$"* \(#,##0.00\);_("R$"* "-"??_);_(@_)</c:formatCode>
                <c:ptCount val="1"/>
                <c:pt idx="0">
                  <c:v>671613954.29988968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60A-49CC-8F47-D16FE69913A0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cat>
            <c:strRef>
              <c:f>Plan1!$A$2</c:f>
              <c:strCache>
                <c:ptCount val="1"/>
                <c:pt idx="0">
                  <c:v>Acumulado WK01 / WK20</c:v>
                </c:pt>
              </c:strCache>
            </c:strRef>
          </c:cat>
          <c:val>
            <c:numRef>
              <c:f>Plan1!$C$2</c:f>
              <c:numCache>
                <c:formatCode>_("R$"* #,##0.00_);_("R$"* \(#,##0.00\);_("R$"* "-"??_);_(@_)</c:formatCode>
                <c:ptCount val="1"/>
                <c:pt idx="0">
                  <c:v>716151957.79959416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60A-49CC-8F47-D16FE69913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276160"/>
        <c:axId val="41277696"/>
      </c:barChart>
      <c:catAx>
        <c:axId val="4127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1277696"/>
        <c:crosses val="autoZero"/>
        <c:auto val="1"/>
        <c:lblAlgn val="ctr"/>
        <c:lblOffset val="100"/>
        <c:noMultiLvlLbl val="0"/>
      </c:catAx>
      <c:valAx>
        <c:axId val="41277696"/>
        <c:scaling>
          <c:orientation val="minMax"/>
          <c:min val="0"/>
        </c:scaling>
        <c:delete val="0"/>
        <c:axPos val="l"/>
        <c:majorGridlines/>
        <c:numFmt formatCode="_(&quot;R$&quot;* #,##0.00_);_(&quot;R$&quot;* \(#,##0.00\);_(&quot;R$&quot;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tx1"/>
                </a:solidFill>
              </a:defRPr>
            </a:pPr>
            <a:endParaRPr lang="pt-BR"/>
          </a:p>
        </c:txPr>
        <c:crossAx val="4127616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100">
                <a:solidFill>
                  <a:schemeClr val="tx1"/>
                </a:solidFill>
              </a:defRPr>
            </a:pPr>
            <a:endParaRPr lang="pt-BR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>
                <a:solidFill>
                  <a:schemeClr val="tx1"/>
                </a:solidFill>
              </a:defRPr>
            </a:pPr>
            <a:r>
              <a:rPr lang="pt-BR" sz="1200" dirty="0">
                <a:solidFill>
                  <a:schemeClr val="tx1"/>
                </a:solidFill>
              </a:rPr>
              <a:t>VOLUME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F9EE-490E-9DB9-C55A95E1BF69}"/>
              </c:ext>
            </c:extLst>
          </c:dPt>
          <c:cat>
            <c:strRef>
              <c:f>Plan1!$A$2</c:f>
              <c:strCache>
                <c:ptCount val="1"/>
                <c:pt idx="0">
                  <c:v>Acumulado WK01 / WK20</c:v>
                </c:pt>
              </c:strCache>
            </c:strRef>
          </c:cat>
          <c:val>
            <c:numRef>
              <c:f>Plan1!$B$2</c:f>
              <c:numCache>
                <c:formatCode>#,##0</c:formatCode>
                <c:ptCount val="1"/>
                <c:pt idx="0">
                  <c:v>15470693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9EE-490E-9DB9-C55A95E1BF69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cat>
            <c:strRef>
              <c:f>Plan1!$A$2</c:f>
              <c:strCache>
                <c:ptCount val="1"/>
                <c:pt idx="0">
                  <c:v>Acumulado WK01 / WK20</c:v>
                </c:pt>
              </c:strCache>
            </c:strRef>
          </c:cat>
          <c:val>
            <c:numRef>
              <c:f>Plan1!$C$2</c:f>
              <c:numCache>
                <c:formatCode>#,##0</c:formatCode>
                <c:ptCount val="1"/>
                <c:pt idx="0">
                  <c:v>16319421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9EE-490E-9DB9-C55A95E1B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338368"/>
        <c:axId val="41339904"/>
      </c:barChart>
      <c:catAx>
        <c:axId val="41338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1339904"/>
        <c:crosses val="autoZero"/>
        <c:auto val="1"/>
        <c:lblAlgn val="ctr"/>
        <c:lblOffset val="100"/>
        <c:noMultiLvlLbl val="0"/>
      </c:catAx>
      <c:valAx>
        <c:axId val="41339904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tx1"/>
                </a:solidFill>
              </a:defRPr>
            </a:pPr>
            <a:endParaRPr lang="pt-BR"/>
          </a:p>
        </c:txPr>
        <c:crossAx val="4133836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100">
                <a:solidFill>
                  <a:schemeClr val="tx1"/>
                </a:solidFill>
              </a:defRPr>
            </a:pPr>
            <a:endParaRPr lang="pt-BR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3694029850746267E-2"/>
          <c:y val="2.4312362166135752E-2"/>
          <c:w val="0.94208126036484241"/>
          <c:h val="0.12362526489633321"/>
        </c:manualLayout>
      </c:layout>
      <c:lineChart>
        <c:grouping val="standar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Desconto Médio</c:v>
                </c:pt>
              </c:strCache>
            </c:strRef>
          </c:tx>
          <c:spPr>
            <a:ln>
              <a:solidFill>
                <a:schemeClr val="accent2">
                  <a:lumMod val="40000"/>
                  <a:lumOff val="60000"/>
                </a:schemeClr>
              </a:solidFill>
            </a:ln>
          </c:spPr>
          <c:marker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c:spPr>
          </c:marker>
          <c:dLbls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c:spPr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Plan1!$B$2:$B$3</c:f>
              <c:numCache>
                <c:formatCode>0.00%</c:formatCode>
                <c:ptCount val="2"/>
                <c:pt idx="0">
                  <c:v>0.19095329863029065</c:v>
                </c:pt>
                <c:pt idx="1">
                  <c:v>0.20981096206615879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52B-4BD0-B19D-3CD43F67923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557184"/>
        <c:axId val="16630144"/>
      </c:lineChart>
      <c:catAx>
        <c:axId val="165571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630144"/>
        <c:crosses val="autoZero"/>
        <c:auto val="1"/>
        <c:lblAlgn val="ctr"/>
        <c:lblOffset val="100"/>
        <c:noMultiLvlLbl val="0"/>
      </c:catAx>
      <c:valAx>
        <c:axId val="16630144"/>
        <c:scaling>
          <c:orientation val="minMax"/>
        </c:scaling>
        <c:delete val="1"/>
        <c:axPos val="l"/>
        <c:numFmt formatCode="0.00%" sourceLinked="1"/>
        <c:majorTickMark val="out"/>
        <c:minorTickMark val="none"/>
        <c:tickLblPos val="nextTo"/>
        <c:crossAx val="165571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35271351575456"/>
          <c:y val="0.90601522020307024"/>
          <c:w val="0.28758333333333336"/>
          <c:h val="5.6916257241764912E-2"/>
        </c:manualLayout>
      </c:layout>
      <c:overlay val="0"/>
      <c:txPr>
        <a:bodyPr/>
        <a:lstStyle/>
        <a:p>
          <a:pPr>
            <a:defRPr sz="1000"/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C/ Política de Desconto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1"/>
              <c:spPr>
                <a:solidFill>
                  <a:schemeClr val="accent1"/>
                </a:solidFill>
              </c:spPr>
              <c:txPr>
                <a:bodyPr rot="-5400000" vert="horz"/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pt-BR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2016</c:v>
                </c:pt>
                <c:pt idx="1">
                  <c:v>2017</c:v>
                </c:pt>
              </c:strCache>
            </c:strRef>
          </c:cat>
          <c:val>
            <c:numRef>
              <c:f>Sheet1!$B$2:$C$2</c:f>
              <c:numCache>
                <c:formatCode>_("R$"* #,##0.00_);_("R$"* \(#,##0.00\);_("R$"* "-"??_);_(@_)</c:formatCode>
                <c:ptCount val="2"/>
                <c:pt idx="0">
                  <c:v>671613954.29988968</c:v>
                </c:pt>
                <c:pt idx="1">
                  <c:v>716151957.79959416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672-4CD4-874C-114ECAE6523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C/ Preço Cheio</c:v>
                </c:pt>
              </c:strCache>
            </c:strRef>
          </c:tx>
          <c:spPr>
            <a:solidFill>
              <a:srgbClr val="F1572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2016</c:v>
                </c:pt>
                <c:pt idx="1">
                  <c:v>2017</c:v>
                </c:pt>
              </c:strCache>
            </c:strRef>
          </c:cat>
          <c:val>
            <c:numRef>
              <c:f>Sheet1!$B$3:$C$3</c:f>
              <c:numCache>
                <c:formatCode>_("R$"* #,##0.00_);_("R$"* \(#,##0.00\);_("R$"* "-"??_);_(@_)</c:formatCode>
                <c:ptCount val="2"/>
                <c:pt idx="0">
                  <c:v>830130019.88989365</c:v>
                </c:pt>
                <c:pt idx="1">
                  <c:v>906304597.27986526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672-4CD4-874C-114ECAE652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880320"/>
        <c:axId val="16515840"/>
      </c:barChart>
      <c:catAx>
        <c:axId val="13880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/>
                </a:solidFill>
              </a:defRPr>
            </a:pPr>
            <a:endParaRPr lang="pt-BR"/>
          </a:p>
        </c:txPr>
        <c:crossAx val="16515840"/>
        <c:crosses val="autoZero"/>
        <c:auto val="1"/>
        <c:lblAlgn val="ctr"/>
        <c:lblOffset val="100"/>
        <c:noMultiLvlLbl val="0"/>
      </c:catAx>
      <c:valAx>
        <c:axId val="16515840"/>
        <c:scaling>
          <c:orientation val="minMax"/>
        </c:scaling>
        <c:delete val="0"/>
        <c:axPos val="l"/>
        <c:numFmt formatCode="_(&quot;R$&quot;* #,##0.00_);_(&quot;R$&quot;* \(#,##0.00\);_(&quot;R$&quot;* &quot;-&quot;??_);_(@_)" sourceLinked="1"/>
        <c:majorTickMark val="none"/>
        <c:minorTickMark val="none"/>
        <c:tickLblPos val="none"/>
        <c:txPr>
          <a:bodyPr/>
          <a:lstStyle/>
          <a:p>
            <a:pPr>
              <a:defRPr sz="800"/>
            </a:pPr>
            <a:endParaRPr lang="pt-BR"/>
          </a:p>
        </c:txPr>
        <c:crossAx val="138803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8.2102610489381764E-2"/>
          <c:y val="0.90231919385529957"/>
          <c:w val="0.5567627643363009"/>
          <c:h val="5.7993181818181819E-2"/>
        </c:manualLayout>
      </c:layout>
      <c:overlay val="0"/>
      <c:txPr>
        <a:bodyPr/>
        <a:lstStyle/>
        <a:p>
          <a:pPr>
            <a:defRPr sz="1000">
              <a:solidFill>
                <a:schemeClr val="tx1"/>
              </a:solidFill>
            </a:defRPr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0977355391294143E-2"/>
          <c:y val="3.7193209270773485E-2"/>
          <c:w val="0.91804528921741169"/>
          <c:h val="0.787492591975318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C/ Política de Desconto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</c:f>
              <c:strCache>
                <c:ptCount val="1"/>
                <c:pt idx="0">
                  <c:v>Variação 2017 a 2016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6.6314887018886104E-2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C/ Preço Cheio</c:v>
                </c:pt>
              </c:strCache>
            </c:strRef>
          </c:tx>
          <c:spPr>
            <a:solidFill>
              <a:srgbClr val="F15722"/>
            </a:solidFill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</c:f>
              <c:strCache>
                <c:ptCount val="1"/>
                <c:pt idx="0">
                  <c:v>Variação 2017 a 2016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9.1762224669426073E-2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1621376"/>
        <c:axId val="41622912"/>
      </c:barChart>
      <c:catAx>
        <c:axId val="416213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pt-BR"/>
          </a:p>
        </c:txPr>
        <c:crossAx val="41622912"/>
        <c:crosses val="autoZero"/>
        <c:auto val="1"/>
        <c:lblAlgn val="ctr"/>
        <c:lblOffset val="100"/>
        <c:noMultiLvlLbl val="0"/>
      </c:catAx>
      <c:valAx>
        <c:axId val="41622912"/>
        <c:scaling>
          <c:orientation val="minMax"/>
        </c:scaling>
        <c:delete val="1"/>
        <c:axPos val="l"/>
        <c:numFmt formatCode="0.00%" sourceLinked="1"/>
        <c:majorTickMark val="out"/>
        <c:minorTickMark val="none"/>
        <c:tickLblPos val="nextTo"/>
        <c:crossAx val="4162137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000">
              <a:solidFill>
                <a:schemeClr val="tx1"/>
              </a:solidFill>
            </a:defRPr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>
                <a:solidFill>
                  <a:schemeClr val="tx1"/>
                </a:solidFill>
              </a:defRPr>
            </a:pPr>
            <a:r>
              <a:rPr lang="pt-BR" sz="1200" dirty="0" smtClean="0">
                <a:solidFill>
                  <a:schemeClr val="tx1"/>
                </a:solidFill>
              </a:rPr>
              <a:t>ISBNS</a:t>
            </a:r>
            <a:endParaRPr lang="pt-BR" sz="1200" dirty="0">
              <a:solidFill>
                <a:schemeClr val="tx1"/>
              </a:solidFill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B21DAC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F9EE-490E-9DB9-C55A95E1BF69}"/>
              </c:ext>
            </c:extLst>
          </c:dPt>
          <c:cat>
            <c:strRef>
              <c:f>Plan1!$A$2</c:f>
              <c:strCache>
                <c:ptCount val="1"/>
                <c:pt idx="0">
                  <c:v>Acumulado WK01 / WK20</c:v>
                </c:pt>
              </c:strCache>
            </c:strRef>
          </c:cat>
          <c:val>
            <c:numRef>
              <c:f>Plan1!$B$2</c:f>
              <c:numCache>
                <c:formatCode>#,##0</c:formatCode>
                <c:ptCount val="1"/>
                <c:pt idx="0">
                  <c:v>188424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9EE-490E-9DB9-C55A95E1BF69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B21DAC">
                <a:lumMod val="20000"/>
                <a:lumOff val="80000"/>
              </a:srgbClr>
            </a:solidFill>
          </c:spPr>
          <c:invertIfNegative val="0"/>
          <c:cat>
            <c:strRef>
              <c:f>Plan1!$A$2</c:f>
              <c:strCache>
                <c:ptCount val="1"/>
                <c:pt idx="0">
                  <c:v>Acumulado WK01 / WK20</c:v>
                </c:pt>
              </c:strCache>
            </c:strRef>
          </c:cat>
          <c:val>
            <c:numRef>
              <c:f>Plan1!$C$2</c:f>
              <c:numCache>
                <c:formatCode>#,##0</c:formatCode>
                <c:ptCount val="1"/>
                <c:pt idx="0">
                  <c:v>228065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9EE-490E-9DB9-C55A95E1B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681664"/>
        <c:axId val="41683200"/>
      </c:barChart>
      <c:catAx>
        <c:axId val="41681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1683200"/>
        <c:crosses val="autoZero"/>
        <c:auto val="1"/>
        <c:lblAlgn val="ctr"/>
        <c:lblOffset val="100"/>
        <c:noMultiLvlLbl val="0"/>
      </c:catAx>
      <c:valAx>
        <c:axId val="41683200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tx1"/>
                </a:solidFill>
              </a:defRPr>
            </a:pPr>
            <a:endParaRPr lang="pt-BR"/>
          </a:p>
        </c:txPr>
        <c:crossAx val="4168166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100">
                <a:solidFill>
                  <a:schemeClr val="tx1"/>
                </a:solidFill>
              </a:defRPr>
            </a:pPr>
            <a:endParaRPr lang="pt-BR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>
                <a:solidFill>
                  <a:schemeClr val="tx1"/>
                </a:solidFill>
              </a:defRPr>
            </a:pPr>
            <a:r>
              <a:rPr lang="pt-BR" sz="1200" dirty="0" smtClean="0">
                <a:solidFill>
                  <a:schemeClr val="tx1"/>
                </a:solidFill>
              </a:rPr>
              <a:t>PREÇO MÉDIO</a:t>
            </a:r>
            <a:endParaRPr lang="pt-BR" sz="1200" dirty="0">
              <a:solidFill>
                <a:schemeClr val="tx1"/>
              </a:solidFill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DC0015"/>
            </a:solidFill>
          </c:spPr>
          <c:invertIfNegative val="0"/>
          <c:cat>
            <c:strRef>
              <c:f>Plan1!$A$2</c:f>
              <c:strCache>
                <c:ptCount val="1"/>
                <c:pt idx="0">
                  <c:v>Acumulado WK01 / WK20</c:v>
                </c:pt>
              </c:strCache>
            </c:strRef>
          </c:cat>
          <c:val>
            <c:numRef>
              <c:f>Plan1!$B$2</c:f>
              <c:numCache>
                <c:formatCode>_("R$"* #,##0.00_);_("R$"* \(#,##0.00\);_("R$"* "-"??_);_(@_)</c:formatCode>
                <c:ptCount val="1"/>
                <c:pt idx="0">
                  <c:v>43.412014852850461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60A-49CC-8F47-D16FE69913A0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DC0015">
                <a:lumMod val="20000"/>
                <a:lumOff val="80000"/>
              </a:srgbClr>
            </a:solidFill>
          </c:spPr>
          <c:invertIfNegative val="0"/>
          <c:cat>
            <c:strRef>
              <c:f>Plan1!$A$2</c:f>
              <c:strCache>
                <c:ptCount val="1"/>
                <c:pt idx="0">
                  <c:v>Acumulado WK01 / WK20</c:v>
                </c:pt>
              </c:strCache>
            </c:strRef>
          </c:cat>
          <c:val>
            <c:numRef>
              <c:f>Plan1!$C$2</c:f>
              <c:numCache>
                <c:formatCode>_("R$"* #,##0.00_);_("R$"* \(#,##0.00\);_("R$"* "-"??_);_(@_)</c:formatCode>
                <c:ptCount val="1"/>
                <c:pt idx="0">
                  <c:v>43.88341705257767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60A-49CC-8F47-D16FE69913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294720"/>
        <c:axId val="45296256"/>
      </c:barChart>
      <c:catAx>
        <c:axId val="4529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5296256"/>
        <c:crosses val="autoZero"/>
        <c:auto val="1"/>
        <c:lblAlgn val="ctr"/>
        <c:lblOffset val="100"/>
        <c:noMultiLvlLbl val="0"/>
      </c:catAx>
      <c:valAx>
        <c:axId val="45296256"/>
        <c:scaling>
          <c:orientation val="minMax"/>
          <c:min val="0"/>
        </c:scaling>
        <c:delete val="0"/>
        <c:axPos val="l"/>
        <c:majorGridlines/>
        <c:numFmt formatCode="_(&quot;R$&quot;* #,##0.00_);_(&quot;R$&quot;* \(#,##0.00\);_(&quot;R$&quot;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tx1"/>
                </a:solidFill>
              </a:defRPr>
            </a:pPr>
            <a:endParaRPr lang="pt-BR"/>
          </a:p>
        </c:txPr>
        <c:crossAx val="4529472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100">
                <a:solidFill>
                  <a:schemeClr val="tx1"/>
                </a:solidFill>
              </a:defRPr>
            </a:pPr>
            <a:endParaRPr lang="pt-BR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6167185127578417E-2"/>
          <c:y val="1.9438854852468785E-2"/>
          <c:w val="0.96766562974484316"/>
          <c:h val="0.87716786599128971"/>
        </c:manualLayout>
      </c:layout>
      <c:lineChart>
        <c:grouping val="standar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2016</c:v>
                </c:pt>
              </c:strCache>
            </c:strRef>
          </c:tx>
          <c:spPr>
            <a:ln>
              <a:solidFill>
                <a:srgbClr val="218535"/>
              </a:solidFill>
            </a:ln>
          </c:spPr>
          <c:marker>
            <c:spPr>
              <a:solidFill>
                <a:srgbClr val="218535"/>
              </a:solidFill>
              <a:ln>
                <a:solidFill>
                  <a:srgbClr val="218535"/>
                </a:solidFill>
              </a:ln>
            </c:spPr>
          </c:marker>
          <c:dLbls>
            <c:dLbl>
              <c:idx val="1"/>
              <c:layout>
                <c:manualLayout>
                  <c:x val="-4.5488579972595651E-2"/>
                  <c:y val="-1.81082961661742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2549091767581378E-2"/>
                  <c:y val="-2.41443948882323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2549091767581378E-2"/>
                  <c:y val="3.3198542971319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4.1079347665074248E-2"/>
                  <c:y val="1.50902468051452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218535"/>
              </a:solidFill>
              <a:ln w="10795" cap="flat" cmpd="sng" algn="ctr">
                <a:solidFill>
                  <a:srgbClr val="5F5F5F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sz="13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Plan1!$A$2:$A$14</c:f>
              <c:strCache>
                <c:ptCount val="13"/>
                <c:pt idx="0">
                  <c:v>Período 01</c:v>
                </c:pt>
                <c:pt idx="1">
                  <c:v>Período 02</c:v>
                </c:pt>
                <c:pt idx="2">
                  <c:v>Período 03</c:v>
                </c:pt>
                <c:pt idx="3">
                  <c:v>Período 04</c:v>
                </c:pt>
                <c:pt idx="4">
                  <c:v>Período 05</c:v>
                </c:pt>
                <c:pt idx="5">
                  <c:v>Período 06</c:v>
                </c:pt>
                <c:pt idx="6">
                  <c:v>Período 07</c:v>
                </c:pt>
                <c:pt idx="7">
                  <c:v>Período 08</c:v>
                </c:pt>
                <c:pt idx="8">
                  <c:v>Período 09</c:v>
                </c:pt>
                <c:pt idx="9">
                  <c:v>Período 10</c:v>
                </c:pt>
                <c:pt idx="10">
                  <c:v>Período 11</c:v>
                </c:pt>
                <c:pt idx="11">
                  <c:v>Período 12</c:v>
                </c:pt>
                <c:pt idx="12">
                  <c:v>Período 13</c:v>
                </c:pt>
              </c:strCache>
            </c:strRef>
          </c:cat>
          <c:val>
            <c:numRef>
              <c:f>Plan1!$B$2:$B$14</c:f>
              <c:numCache>
                <c:formatCode>0.00%</c:formatCode>
                <c:ptCount val="13"/>
                <c:pt idx="0">
                  <c:v>0.16570166416928178</c:v>
                </c:pt>
                <c:pt idx="1">
                  <c:v>0.17444061891835727</c:v>
                </c:pt>
                <c:pt idx="2">
                  <c:v>0.2173170026728698</c:v>
                </c:pt>
                <c:pt idx="3">
                  <c:v>0.19097156320012598</c:v>
                </c:pt>
                <c:pt idx="4">
                  <c:v>0.19257585776227271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162D-45A4-A789-9BCA3E3C4B8B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2017</c:v>
                </c:pt>
              </c:strCache>
            </c:strRef>
          </c:tx>
          <c:spPr>
            <a:ln>
              <a:solidFill>
                <a:srgbClr val="8DC63F"/>
              </a:solidFill>
            </a:ln>
          </c:spPr>
          <c:marker>
            <c:spPr>
              <a:solidFill>
                <a:srgbClr val="8DC63F"/>
              </a:solidFill>
              <a:ln>
                <a:solidFill>
                  <a:srgbClr val="8DC63F"/>
                </a:solidFill>
              </a:ln>
            </c:spPr>
          </c:marker>
          <c:dLbls>
            <c:dLbl>
              <c:idx val="4"/>
              <c:layout>
                <c:manualLayout>
                  <c:x val="-4.2549091767581378E-2"/>
                  <c:y val="2.11263455272033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4.1079347665074248E-2"/>
                  <c:y val="-2.41443948882323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8DC63F"/>
              </a:solidFill>
              <a:ln>
                <a:solidFill>
                  <a:srgbClr val="707276"/>
                </a:solidFill>
              </a:ln>
            </c:spPr>
            <c:txPr>
              <a:bodyPr/>
              <a:lstStyle/>
              <a:p>
                <a:pPr>
                  <a:defRPr sz="1300">
                    <a:solidFill>
                      <a:schemeClr val="tx1">
                        <a:lumMod val="50000"/>
                      </a:schemeClr>
                    </a:solidFill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Plan1!$A$2:$A$14</c:f>
              <c:strCache>
                <c:ptCount val="13"/>
                <c:pt idx="0">
                  <c:v>Período 01</c:v>
                </c:pt>
                <c:pt idx="1">
                  <c:v>Período 02</c:v>
                </c:pt>
                <c:pt idx="2">
                  <c:v>Período 03</c:v>
                </c:pt>
                <c:pt idx="3">
                  <c:v>Período 04</c:v>
                </c:pt>
                <c:pt idx="4">
                  <c:v>Período 05</c:v>
                </c:pt>
                <c:pt idx="5">
                  <c:v>Período 06</c:v>
                </c:pt>
                <c:pt idx="6">
                  <c:v>Período 07</c:v>
                </c:pt>
                <c:pt idx="7">
                  <c:v>Período 08</c:v>
                </c:pt>
                <c:pt idx="8">
                  <c:v>Período 09</c:v>
                </c:pt>
                <c:pt idx="9">
                  <c:v>Período 10</c:v>
                </c:pt>
                <c:pt idx="10">
                  <c:v>Período 11</c:v>
                </c:pt>
                <c:pt idx="11">
                  <c:v>Período 12</c:v>
                </c:pt>
                <c:pt idx="12">
                  <c:v>Período 13</c:v>
                </c:pt>
              </c:strCache>
            </c:strRef>
          </c:cat>
          <c:val>
            <c:numRef>
              <c:f>Plan1!$C$2:$C$14</c:f>
              <c:numCache>
                <c:formatCode>0.00%</c:formatCode>
                <c:ptCount val="13"/>
                <c:pt idx="0">
                  <c:v>0.15188218633999928</c:v>
                </c:pt>
                <c:pt idx="1">
                  <c:v>0.21225331287488158</c:v>
                </c:pt>
                <c:pt idx="2">
                  <c:v>0.24721663717368925</c:v>
                </c:pt>
                <c:pt idx="3">
                  <c:v>0.20628055489266117</c:v>
                </c:pt>
                <c:pt idx="4">
                  <c:v>0.19089007952364567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162D-45A4-A789-9BCA3E3C4B8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1760640"/>
        <c:axId val="41762176"/>
      </c:lineChart>
      <c:catAx>
        <c:axId val="41760640"/>
        <c:scaling>
          <c:orientation val="minMax"/>
        </c:scaling>
        <c:delete val="0"/>
        <c:axPos val="b"/>
        <c:numFmt formatCode="_(&quot;R$&quot;* ###,000_);_(&quot;R$&quot;* \(###,000\);_(&quot;R$&quot;* &quot;-&quot;??_);_(@_)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pt-BR"/>
          </a:p>
        </c:txPr>
        <c:crossAx val="41762176"/>
        <c:crosses val="autoZero"/>
        <c:auto val="1"/>
        <c:lblAlgn val="ctr"/>
        <c:lblOffset val="100"/>
        <c:noMultiLvlLbl val="0"/>
      </c:catAx>
      <c:valAx>
        <c:axId val="41762176"/>
        <c:scaling>
          <c:orientation val="minMax"/>
          <c:max val="0.4"/>
          <c:min val="0.14000000000000001"/>
        </c:scaling>
        <c:delete val="0"/>
        <c:axPos val="l"/>
        <c:numFmt formatCode="&quot;R$&quot;\ #,##0" sourceLinked="0"/>
        <c:majorTickMark val="none"/>
        <c:minorTickMark val="none"/>
        <c:tickLblPos val="none"/>
        <c:spPr>
          <a:ln>
            <a:noFill/>
          </a:ln>
        </c:spPr>
        <c:crossAx val="41760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667867184476451"/>
          <c:y val="3.0794638338244605E-2"/>
          <c:w val="0.83332132815523552"/>
          <c:h val="0.7604351432216344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 500</c:v>
                </c:pt>
              </c:strCache>
            </c:strRef>
          </c:tx>
          <c:spPr>
            <a:solidFill>
              <a:srgbClr val="F15722"/>
            </a:solidFill>
          </c:spPr>
          <c:invertIfNegative val="0"/>
          <c:dLbls>
            <c:spPr>
              <a:ln>
                <a:solidFill>
                  <a:schemeClr val="bg1"/>
                </a:solidFill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Sheet1!$B$2:$B$3</c:f>
              <c:numCache>
                <c:formatCode>0.00%</c:formatCode>
                <c:ptCount val="2"/>
                <c:pt idx="0">
                  <c:v>0.23133892346230781</c:v>
                </c:pt>
                <c:pt idx="1">
                  <c:v>0.21018630328470372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9D8-488D-8043-FF551321F4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Restante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spPr>
              <a:ln>
                <a:solidFill>
                  <a:schemeClr val="bg1"/>
                </a:solidFill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Sheet1!$C$2:$C$3</c:f>
              <c:numCache>
                <c:formatCode>0.00%</c:formatCode>
                <c:ptCount val="2"/>
                <c:pt idx="0">
                  <c:v>0.76866107653769222</c:v>
                </c:pt>
                <c:pt idx="1">
                  <c:v>0.78981369671529622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9D8-488D-8043-FF551321F4A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41517440"/>
        <c:axId val="41518976"/>
      </c:barChart>
      <c:catAx>
        <c:axId val="41517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pt-BR"/>
          </a:p>
        </c:txPr>
        <c:crossAx val="41518976"/>
        <c:crosses val="autoZero"/>
        <c:auto val="1"/>
        <c:lblAlgn val="ctr"/>
        <c:lblOffset val="100"/>
        <c:noMultiLvlLbl val="0"/>
      </c:catAx>
      <c:valAx>
        <c:axId val="4151897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41517440"/>
        <c:crosses val="autoZero"/>
        <c:crossBetween val="between"/>
      </c:valAx>
    </c:plotArea>
    <c:legend>
      <c:legendPos val="l"/>
      <c:layout/>
      <c:overlay val="0"/>
      <c:txPr>
        <a:bodyPr/>
        <a:lstStyle/>
        <a:p>
          <a:pPr>
            <a:defRPr sz="800"/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669719169719169"/>
          <c:y val="3.0794638338244605E-2"/>
          <c:w val="0.83330280830280834"/>
          <c:h val="0.7604351432216344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 500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ln>
                <a:solidFill>
                  <a:schemeClr val="bg1"/>
                </a:solidFill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Sheet1!$B$2:$B$3</c:f>
              <c:numCache>
                <c:formatCode>0.00%</c:formatCode>
                <c:ptCount val="2"/>
                <c:pt idx="0">
                  <c:v>0.29730503992290458</c:v>
                </c:pt>
                <c:pt idx="1">
                  <c:v>0.25917236892166701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EBF-43A0-9194-8C1EF4D24D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Restante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dLbls>
            <c:spPr>
              <a:ln>
                <a:solidFill>
                  <a:schemeClr val="bg1"/>
                </a:solidFill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Sheet1!$C$2:$C$3</c:f>
              <c:numCache>
                <c:formatCode>0.00%</c:formatCode>
                <c:ptCount val="2"/>
                <c:pt idx="0">
                  <c:v>0.70269496007709542</c:v>
                </c:pt>
                <c:pt idx="1">
                  <c:v>0.74082763107833305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EBF-43A0-9194-8C1EF4D24DD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41423232"/>
        <c:axId val="41543168"/>
      </c:barChart>
      <c:catAx>
        <c:axId val="41423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pt-BR"/>
          </a:p>
        </c:txPr>
        <c:crossAx val="41543168"/>
        <c:crosses val="autoZero"/>
        <c:auto val="1"/>
        <c:lblAlgn val="ctr"/>
        <c:lblOffset val="100"/>
        <c:noMultiLvlLbl val="0"/>
      </c:catAx>
      <c:valAx>
        <c:axId val="415431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41423232"/>
        <c:crosses val="autoZero"/>
        <c:crossBetween val="between"/>
      </c:valAx>
    </c:plotArea>
    <c:legend>
      <c:legendPos val="l"/>
      <c:layout/>
      <c:overlay val="0"/>
      <c:txPr>
        <a:bodyPr/>
        <a:lstStyle/>
        <a:p>
          <a:pPr>
            <a:defRPr sz="800"/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667867184476451"/>
          <c:y val="3.0794638338244605E-2"/>
          <c:w val="0.83332132815523552"/>
          <c:h val="0.7604351432216344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 5000</c:v>
                </c:pt>
              </c:strCache>
            </c:strRef>
          </c:tx>
          <c:spPr>
            <a:solidFill>
              <a:srgbClr val="F15722"/>
            </a:solidFill>
          </c:spPr>
          <c:invertIfNegative val="0"/>
          <c:dLbls>
            <c:spPr>
              <a:ln>
                <a:solidFill>
                  <a:schemeClr val="bg1"/>
                </a:solidFill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Sheet1!$B$2:$B$3</c:f>
              <c:numCache>
                <c:formatCode>0.00%</c:formatCode>
                <c:ptCount val="2"/>
                <c:pt idx="0">
                  <c:v>0.59177539051330086</c:v>
                </c:pt>
                <c:pt idx="1">
                  <c:v>0.58051721336819739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9D8-488D-8043-FF551321F4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Restante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spPr>
              <a:ln>
                <a:solidFill>
                  <a:schemeClr val="bg1"/>
                </a:solidFill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Sheet1!$C$2:$C$3</c:f>
              <c:numCache>
                <c:formatCode>0.00%</c:formatCode>
                <c:ptCount val="2"/>
                <c:pt idx="0">
                  <c:v>0.40822460948669914</c:v>
                </c:pt>
                <c:pt idx="1">
                  <c:v>0.41948278663180261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9D8-488D-8043-FF551321F4A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48330624"/>
        <c:axId val="48332160"/>
      </c:barChart>
      <c:catAx>
        <c:axId val="48330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pt-BR"/>
          </a:p>
        </c:txPr>
        <c:crossAx val="48332160"/>
        <c:crosses val="autoZero"/>
        <c:auto val="1"/>
        <c:lblAlgn val="ctr"/>
        <c:lblOffset val="100"/>
        <c:noMultiLvlLbl val="0"/>
      </c:catAx>
      <c:valAx>
        <c:axId val="4833216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48330624"/>
        <c:crosses val="autoZero"/>
        <c:crossBetween val="between"/>
      </c:valAx>
    </c:plotArea>
    <c:legend>
      <c:legendPos val="l"/>
      <c:layout/>
      <c:overlay val="0"/>
      <c:txPr>
        <a:bodyPr/>
        <a:lstStyle/>
        <a:p>
          <a:pPr>
            <a:defRPr sz="800"/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669719169719169"/>
          <c:y val="3.0794638338244605E-2"/>
          <c:w val="0.83330280830280834"/>
          <c:h val="0.7604351432216344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 5000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ln>
                <a:solidFill>
                  <a:schemeClr val="bg1"/>
                </a:solidFill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Sheet1!$B$2:$B$3</c:f>
              <c:numCache>
                <c:formatCode>0.00%</c:formatCode>
                <c:ptCount val="2"/>
                <c:pt idx="0">
                  <c:v>0.63809138995906645</c:v>
                </c:pt>
                <c:pt idx="1">
                  <c:v>0.6136820662938961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EBF-43A0-9194-8C1EF4D24D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Restante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dLbls>
            <c:spPr>
              <a:ln>
                <a:solidFill>
                  <a:schemeClr val="bg1"/>
                </a:solidFill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Sheet1!$C$2:$C$3</c:f>
              <c:numCache>
                <c:formatCode>0.00%</c:formatCode>
                <c:ptCount val="2"/>
                <c:pt idx="0">
                  <c:v>0.36190861004093355</c:v>
                </c:pt>
                <c:pt idx="1">
                  <c:v>0.3863179337061039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EBF-43A0-9194-8C1EF4D24DD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48244608"/>
        <c:axId val="48364544"/>
      </c:barChart>
      <c:catAx>
        <c:axId val="48244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pt-BR"/>
          </a:p>
        </c:txPr>
        <c:crossAx val="48364544"/>
        <c:crosses val="autoZero"/>
        <c:auto val="1"/>
        <c:lblAlgn val="ctr"/>
        <c:lblOffset val="100"/>
        <c:noMultiLvlLbl val="0"/>
      </c:catAx>
      <c:valAx>
        <c:axId val="483645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48244608"/>
        <c:crosses val="autoZero"/>
        <c:crossBetween val="between"/>
      </c:valAx>
    </c:plotArea>
    <c:legend>
      <c:legendPos val="l"/>
      <c:layout/>
      <c:overlay val="0"/>
      <c:txPr>
        <a:bodyPr/>
        <a:lstStyle/>
        <a:p>
          <a:pPr>
            <a:defRPr sz="800"/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"/>
          <c:y val="6.5625000000000003E-2"/>
          <c:w val="0.80545981057179927"/>
          <c:h val="0.8096823326771653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Ficção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solidFill>
                <a:schemeClr val="accent1"/>
              </a:solidFill>
              <a:ln w="10795" cap="flat" cmpd="sng" algn="ctr">
                <a:solidFill>
                  <a:schemeClr val="accent1">
                    <a:shade val="50000"/>
                  </a:schemeClr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2016</c:v>
                </c:pt>
              </c:numCache>
            </c:numRef>
          </c:cat>
          <c:val>
            <c:numRef>
              <c:f>Sheet1!$B$2</c:f>
              <c:numCache>
                <c:formatCode>0.00%</c:formatCode>
                <c:ptCount val="1"/>
                <c:pt idx="0">
                  <c:v>0.20418928256874067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D6B-4639-831D-D55FBE8BCC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Não Ficção Especialista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spPr>
              <a:solidFill>
                <a:schemeClr val="accent2"/>
              </a:solidFill>
              <a:ln w="10795" cap="flat" cmpd="sng" algn="ctr">
                <a:solidFill>
                  <a:schemeClr val="accent2">
                    <a:shade val="50000"/>
                  </a:schemeClr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2016</c:v>
                </c:pt>
              </c:numCache>
            </c:numRef>
          </c:cat>
          <c:val>
            <c:numRef>
              <c:f>Sheet1!$C$2</c:f>
              <c:numCache>
                <c:formatCode>0.00%</c:formatCode>
                <c:ptCount val="1"/>
                <c:pt idx="0">
                  <c:v>0.3091732543562028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D6B-4639-831D-D55FBE8BCC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Não Ficção Trade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spPr>
              <a:solidFill>
                <a:schemeClr val="accent3"/>
              </a:solidFill>
              <a:ln w="10795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2016</c:v>
                </c:pt>
              </c:numCache>
            </c:numRef>
          </c:cat>
          <c:val>
            <c:numRef>
              <c:f>Sheet1!$D$2</c:f>
              <c:numCache>
                <c:formatCode>0.00%</c:formatCode>
                <c:ptCount val="1"/>
                <c:pt idx="0">
                  <c:v>0.21282361914380871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D6B-4639-831D-D55FBE8BCC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Infantil, Juvenil e Educacional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spPr>
              <a:solidFill>
                <a:schemeClr val="accent4"/>
              </a:solidFill>
              <a:ln w="10795" cap="flat" cmpd="sng" algn="ctr">
                <a:solidFill>
                  <a:schemeClr val="accent4">
                    <a:shade val="50000"/>
                  </a:schemeClr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2016</c:v>
                </c:pt>
              </c:numCache>
            </c:numRef>
          </c:cat>
          <c:val>
            <c:numRef>
              <c:f>Sheet1!$E$2</c:f>
              <c:numCache>
                <c:formatCode>0.00%</c:formatCode>
                <c:ptCount val="1"/>
                <c:pt idx="0">
                  <c:v>0.27381384393124786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D6B-4639-831D-D55FBE8BCCB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5056128"/>
        <c:axId val="64951424"/>
      </c:barChart>
      <c:catAx>
        <c:axId val="65056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tx1"/>
                </a:solidFill>
              </a:defRPr>
            </a:pPr>
            <a:endParaRPr lang="pt-BR"/>
          </a:p>
        </c:txPr>
        <c:crossAx val="64951424"/>
        <c:crosses val="autoZero"/>
        <c:auto val="1"/>
        <c:lblAlgn val="ctr"/>
        <c:lblOffset val="100"/>
        <c:noMultiLvlLbl val="0"/>
      </c:catAx>
      <c:valAx>
        <c:axId val="6495142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650561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7047458958137"/>
          <c:y val="0.25465424570912376"/>
          <c:w val="0.32570448793360857"/>
          <c:h val="0.40448509485094847"/>
        </c:manualLayout>
      </c:layout>
      <c:overlay val="1"/>
      <c:txPr>
        <a:bodyPr/>
        <a:lstStyle/>
        <a:p>
          <a:pPr>
            <a:defRPr sz="1200"/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8461111111111109E-2"/>
          <c:y val="6.5625000000000003E-2"/>
          <c:w val="0.98153884974414063"/>
          <c:h val="0.8096823326771653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Ficção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solidFill>
                <a:schemeClr val="accent1"/>
              </a:solidFill>
              <a:ln w="10795" cap="flat" cmpd="sng" algn="ctr">
                <a:solidFill>
                  <a:schemeClr val="accent1">
                    <a:lumMod val="75000"/>
                  </a:schemeClr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2017</c:v>
                </c:pt>
              </c:numCache>
            </c:numRef>
          </c:cat>
          <c:val>
            <c:numRef>
              <c:f>Sheet1!$B$2</c:f>
              <c:numCache>
                <c:formatCode>0.00%</c:formatCode>
                <c:ptCount val="1"/>
                <c:pt idx="0">
                  <c:v>0.19491738947491163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5D-4097-B594-2B9DD8E41C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Não Ficção Especialista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spPr>
                <a:solidFill>
                  <a:schemeClr val="accent2"/>
                </a:solidFill>
                <a:ln w="10795" cap="flat" cmpd="sng" algn="ctr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14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accent2"/>
              </a:solidFill>
              <a:ln w="10795" cap="flat" cmpd="sng" algn="ctr">
                <a:solidFill>
                  <a:schemeClr val="accent1">
                    <a:shade val="50000"/>
                  </a:schemeClr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2017</c:v>
                </c:pt>
              </c:numCache>
            </c:numRef>
          </c:cat>
          <c:val>
            <c:numRef>
              <c:f>Sheet1!$C$2</c:f>
              <c:numCache>
                <c:formatCode>0.00%</c:formatCode>
                <c:ptCount val="1"/>
                <c:pt idx="0">
                  <c:v>0.304537090038077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5D-4097-B594-2B9DD8E41C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Não Ficção Trade</c:v>
                </c:pt>
              </c:strCache>
            </c:strRef>
          </c:tx>
          <c:invertIfNegative val="0"/>
          <c:dLbls>
            <c:spPr>
              <a:solidFill>
                <a:schemeClr val="accent3"/>
              </a:solidFill>
              <a:ln w="10795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2017</c:v>
                </c:pt>
              </c:numCache>
            </c:numRef>
          </c:cat>
          <c:val>
            <c:numRef>
              <c:f>Sheet1!$D$2</c:f>
              <c:numCache>
                <c:formatCode>0.00%</c:formatCode>
                <c:ptCount val="1"/>
                <c:pt idx="0">
                  <c:v>0.22262311045310185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B5D-4097-B594-2B9DD8E41C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Infantil, Juvenil e Educacional</c:v>
                </c:pt>
              </c:strCache>
            </c:strRef>
          </c:tx>
          <c:invertIfNegative val="0"/>
          <c:dLbls>
            <c:spPr>
              <a:solidFill>
                <a:schemeClr val="accent4"/>
              </a:solidFill>
              <a:ln w="10795" cap="flat" cmpd="sng" algn="ctr">
                <a:solidFill>
                  <a:schemeClr val="accent4">
                    <a:shade val="50000"/>
                  </a:schemeClr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2017</c:v>
                </c:pt>
              </c:numCache>
            </c:numRef>
          </c:cat>
          <c:val>
            <c:numRef>
              <c:f>Sheet1!$E$2</c:f>
              <c:numCache>
                <c:formatCode>0.00%</c:formatCode>
                <c:ptCount val="1"/>
                <c:pt idx="0">
                  <c:v>0.27792241003390938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B5D-4097-B594-2B9DD8E41CA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5006208"/>
        <c:axId val="65347968"/>
      </c:barChart>
      <c:catAx>
        <c:axId val="65006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tx1"/>
                </a:solidFill>
              </a:defRPr>
            </a:pPr>
            <a:endParaRPr lang="pt-BR"/>
          </a:p>
        </c:txPr>
        <c:crossAx val="65347968"/>
        <c:crosses val="autoZero"/>
        <c:auto val="1"/>
        <c:lblAlgn val="ctr"/>
        <c:lblOffset val="100"/>
        <c:noMultiLvlLbl val="0"/>
      </c:catAx>
      <c:valAx>
        <c:axId val="653479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650062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7168692170879737E-2"/>
          <c:y val="3.0794638338244605E-2"/>
          <c:w val="0.96566261565824052"/>
          <c:h val="0.745712738292645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15722"/>
            </a:solidFill>
          </c:spPr>
          <c:invertIfNegative val="0"/>
          <c:dLbls>
            <c:dLbl>
              <c:idx val="0"/>
              <c:layout>
                <c:manualLayout>
                  <c:x val="-2.1851062762937846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A8D-4AF9-B5D0-262C289F158F}"/>
                </c:ext>
              </c:extLst>
            </c:dLbl>
            <c:dLbl>
              <c:idx val="1"/>
              <c:layout>
                <c:manualLayout>
                  <c:x val="-2.3411852960290549E-2"/>
                  <c:y val="-6.916442835327664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8D-4AF9-B5D0-262C289F158F}"/>
                </c:ext>
              </c:extLst>
            </c:dLbl>
            <c:dLbl>
              <c:idx val="2"/>
              <c:layout>
                <c:manualLayout>
                  <c:x val="-2.6533433354995896E-2"/>
                  <c:y val="-3.45822141766376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A8D-4AF9-B5D0-262C289F158F}"/>
                </c:ext>
              </c:extLst>
            </c:dLbl>
            <c:dLbl>
              <c:idx val="3"/>
              <c:layout>
                <c:manualLayout>
                  <c:x val="-9.3647411841162199E-3"/>
                  <c:y val="3.45822141766383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A8D-4AF9-B5D0-262C289F15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Ficção</c:v>
                </c:pt>
                <c:pt idx="1">
                  <c:v>Não Ficção
Especialista</c:v>
                </c:pt>
                <c:pt idx="2">
                  <c:v>Não Ficção
Trade</c:v>
                </c:pt>
                <c:pt idx="3">
                  <c:v>Infantil, Juvenil
e Educacional</c:v>
                </c:pt>
              </c:strCache>
            </c:strRef>
          </c:cat>
          <c:val>
            <c:numRef>
              <c:f>Sheet1!$B$2:$B$5</c:f>
              <c:numCache>
                <c:formatCode>_("R$"* #,##0.00_);_("R$"* \(#,##0.00\);_("R$"* "-"??_);_(@_)</c:formatCode>
                <c:ptCount val="4"/>
                <c:pt idx="0">
                  <c:v>31.840384960357369</c:v>
                </c:pt>
                <c:pt idx="1">
                  <c:v>66.467508512487754</c:v>
                </c:pt>
                <c:pt idx="2">
                  <c:v>35.78903026583756</c:v>
                </c:pt>
                <c:pt idx="3">
                  <c:v>45.108540283759822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A8D-4AF9-B5D0-262C289F15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4.6823705920581099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A8D-4AF9-B5D0-262C289F15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Ficção</c:v>
                </c:pt>
                <c:pt idx="1">
                  <c:v>Não Ficção
Especialista</c:v>
                </c:pt>
                <c:pt idx="2">
                  <c:v>Não Ficção
Trade</c:v>
                </c:pt>
                <c:pt idx="3">
                  <c:v>Infantil, Juvenil
e Educacional</c:v>
                </c:pt>
              </c:strCache>
            </c:strRef>
          </c:cat>
          <c:val>
            <c:numRef>
              <c:f>Sheet1!$C$2:$C$5</c:f>
              <c:numCache>
                <c:formatCode>_("R$"* #,##0.00_);_("R$"* \(#,##0.00\);_("R$"* "-"??_);_(@_)</c:formatCode>
                <c:ptCount val="4"/>
                <c:pt idx="0">
                  <c:v>31.701417979086237</c:v>
                </c:pt>
                <c:pt idx="1">
                  <c:v>68.234289034799801</c:v>
                </c:pt>
                <c:pt idx="2">
                  <c:v>37.152585949956411</c:v>
                </c:pt>
                <c:pt idx="3">
                  <c:v>46.755721624922693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A8D-4AF9-B5D0-262C289F15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5156608"/>
        <c:axId val="65157760"/>
      </c:barChart>
      <c:catAx>
        <c:axId val="65156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pt-BR"/>
          </a:p>
        </c:txPr>
        <c:crossAx val="65157760"/>
        <c:crosses val="autoZero"/>
        <c:auto val="1"/>
        <c:lblAlgn val="ctr"/>
        <c:lblOffset val="100"/>
        <c:noMultiLvlLbl val="0"/>
      </c:catAx>
      <c:valAx>
        <c:axId val="65157760"/>
        <c:scaling>
          <c:orientation val="minMax"/>
          <c:min val="25"/>
        </c:scaling>
        <c:delete val="1"/>
        <c:axPos val="l"/>
        <c:numFmt formatCode="_(&quot;R$&quot;* #,##0.00_);_(&quot;R$&quot;* \(#,##0.00\);_(&quot;R$&quot;* &quot;-&quot;??_);_(@_)" sourceLinked="1"/>
        <c:majorTickMark val="out"/>
        <c:minorTickMark val="none"/>
        <c:tickLblPos val="nextTo"/>
        <c:crossAx val="6515660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100"/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6689454467394391E-2"/>
          <c:y val="0.11358916469598616"/>
          <c:w val="0.90686934031811905"/>
          <c:h val="0.818600909422762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cat>
            <c:strRef>
              <c:f>Sheet1!$A$2:$A$14</c:f>
              <c:strCache>
                <c:ptCount val="13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strCache>
            </c:strRef>
          </c:cat>
          <c:val>
            <c:numRef>
              <c:f>Sheet1!$B$2:$B$14</c:f>
              <c:numCache>
                <c:formatCode>#,##0</c:formatCode>
                <c:ptCount val="13"/>
                <c:pt idx="0">
                  <c:v>3760603</c:v>
                </c:pt>
                <c:pt idx="1">
                  <c:v>3225600</c:v>
                </c:pt>
                <c:pt idx="2">
                  <c:v>2960326</c:v>
                </c:pt>
                <c:pt idx="3">
                  <c:v>2777150</c:v>
                </c:pt>
                <c:pt idx="4">
                  <c:v>2747014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6AB-49FD-8D88-ECD2428ADD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cat>
            <c:strRef>
              <c:f>Sheet1!$A$2:$A$14</c:f>
              <c:strCache>
                <c:ptCount val="13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strCache>
            </c:strRef>
          </c:cat>
          <c:val>
            <c:numRef>
              <c:f>Sheet1!$C$2:$C$14</c:f>
              <c:numCache>
                <c:formatCode>#,##0</c:formatCode>
                <c:ptCount val="13"/>
                <c:pt idx="0">
                  <c:v>3750773</c:v>
                </c:pt>
                <c:pt idx="1">
                  <c:v>3429623</c:v>
                </c:pt>
                <c:pt idx="2">
                  <c:v>3451398</c:v>
                </c:pt>
                <c:pt idx="3">
                  <c:v>2827234</c:v>
                </c:pt>
                <c:pt idx="4">
                  <c:v>2860393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6AB-49FD-8D88-ECD2428ADD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0"/>
        <c:axId val="65284352"/>
        <c:axId val="65286144"/>
      </c:barChart>
      <c:catAx>
        <c:axId val="65284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pt-BR"/>
          </a:p>
        </c:txPr>
        <c:crossAx val="65286144"/>
        <c:crosses val="autoZero"/>
        <c:auto val="1"/>
        <c:lblAlgn val="ctr"/>
        <c:lblOffset val="100"/>
        <c:noMultiLvlLbl val="0"/>
      </c:catAx>
      <c:valAx>
        <c:axId val="65286144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pt-BR"/>
          </a:p>
        </c:txPr>
        <c:crossAx val="65284352"/>
        <c:crosses val="autoZero"/>
        <c:crossBetween val="between"/>
        <c:majorUnit val="200000"/>
      </c:valAx>
    </c:plotArea>
    <c:legend>
      <c:legendPos val="t"/>
      <c:layout>
        <c:manualLayout>
          <c:xMode val="edge"/>
          <c:yMode val="edge"/>
          <c:x val="0.88036369311131157"/>
          <c:y val="0"/>
          <c:w val="0.11215102747528993"/>
          <c:h val="4.5561009094227625E-2"/>
        </c:manualLayout>
      </c:layout>
      <c:overlay val="0"/>
      <c:txPr>
        <a:bodyPr/>
        <a:lstStyle/>
        <a:p>
          <a:pPr>
            <a:defRPr sz="1000"/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6689454467394391E-2"/>
          <c:y val="0.11358916469598616"/>
          <c:w val="0.90686934031811905"/>
          <c:h val="0.818600909422762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cat>
            <c:strRef>
              <c:f>Sheet1!$A$2:$A$14</c:f>
              <c:strCache>
                <c:ptCount val="13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strCache>
            </c:strRef>
          </c:cat>
          <c:val>
            <c:numRef>
              <c:f>Sheet1!$B$2:$B$14</c:f>
              <c:numCache>
                <c:formatCode>_-"R$"\ * #,##0_-;\-"R$"\ * #,##0_-;_-"R$"\ * "-"??_-;_-@_-</c:formatCode>
                <c:ptCount val="13"/>
                <c:pt idx="0">
                  <c:v>175583639.05001512</c:v>
                </c:pt>
                <c:pt idx="1">
                  <c:v>152013159.86002344</c:v>
                </c:pt>
                <c:pt idx="2">
                  <c:v>127638928.97999999</c:v>
                </c:pt>
                <c:pt idx="3">
                  <c:v>111783748.85000424</c:v>
                </c:pt>
                <c:pt idx="4">
                  <c:v>104594477.56000406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A8F-4763-974A-34DD90ABE2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cat>
            <c:strRef>
              <c:f>Sheet1!$A$2:$A$14</c:f>
              <c:strCache>
                <c:ptCount val="13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strCache>
            </c:strRef>
          </c:cat>
          <c:val>
            <c:numRef>
              <c:f>Sheet1!$C$2:$C$14</c:f>
              <c:numCache>
                <c:formatCode>_-"R$"\ * #,##0_-;\-"R$"\ * #,##0_-;_-"R$"\ * "-"??_-;_-@_-</c:formatCode>
                <c:ptCount val="13"/>
                <c:pt idx="0">
                  <c:v>180200624.35003185</c:v>
                </c:pt>
                <c:pt idx="1">
                  <c:v>163939587.73003972</c:v>
                </c:pt>
                <c:pt idx="2">
                  <c:v>143387112.38005045</c:v>
                </c:pt>
                <c:pt idx="3">
                  <c:v>116424141.97005218</c:v>
                </c:pt>
                <c:pt idx="4">
                  <c:v>112200491.37003171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A8F-4763-974A-34DD90ABE2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0"/>
        <c:axId val="65336064"/>
        <c:axId val="65337600"/>
      </c:barChart>
      <c:catAx>
        <c:axId val="65336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pt-BR"/>
          </a:p>
        </c:txPr>
        <c:crossAx val="65337600"/>
        <c:crosses val="autoZero"/>
        <c:auto val="1"/>
        <c:lblAlgn val="ctr"/>
        <c:lblOffset val="100"/>
        <c:noMultiLvlLbl val="0"/>
      </c:catAx>
      <c:valAx>
        <c:axId val="65337600"/>
        <c:scaling>
          <c:orientation val="minMax"/>
        </c:scaling>
        <c:delete val="0"/>
        <c:axPos val="l"/>
        <c:numFmt formatCode="_-&quot;R$&quot;\ * #,##0_-;\-&quot;R$&quot;\ * #,##0_-;_-&quot;R$&quot;\ * &quot;-&quot;??_-;_-@_-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pt-BR"/>
          </a:p>
        </c:txPr>
        <c:crossAx val="6533606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88036369311131157"/>
          <c:y val="0"/>
          <c:w val="0.11215102747528993"/>
          <c:h val="4.5561009094227625E-2"/>
        </c:manualLayout>
      </c:layout>
      <c:overlay val="0"/>
      <c:txPr>
        <a:bodyPr/>
        <a:lstStyle/>
        <a:p>
          <a:pPr>
            <a:defRPr sz="1000"/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6689454467394391E-2"/>
          <c:y val="0.11358916469598616"/>
          <c:w val="0.90686934031811905"/>
          <c:h val="0.818600909422762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cat>
            <c:strRef>
              <c:f>Sheet1!$A$2:$A$14</c:f>
              <c:strCache>
                <c:ptCount val="13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strCache>
            </c:strRef>
          </c:cat>
          <c:val>
            <c:numRef>
              <c:f>Sheet1!$B$2:$B$14</c:f>
              <c:numCache>
                <c:formatCode>#,##0</c:formatCode>
                <c:ptCount val="13"/>
                <c:pt idx="0">
                  <c:v>3760603</c:v>
                </c:pt>
                <c:pt idx="1">
                  <c:v>6986203</c:v>
                </c:pt>
                <c:pt idx="2">
                  <c:v>9946529</c:v>
                </c:pt>
                <c:pt idx="3">
                  <c:v>12723679</c:v>
                </c:pt>
                <c:pt idx="4">
                  <c:v>15470693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656-4536-88CD-F44FC13907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F15722"/>
            </a:solidFill>
          </c:spPr>
          <c:invertIfNegative val="0"/>
          <c:cat>
            <c:strRef>
              <c:f>Sheet1!$A$2:$A$14</c:f>
              <c:strCache>
                <c:ptCount val="13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strCache>
            </c:strRef>
          </c:cat>
          <c:val>
            <c:numRef>
              <c:f>Sheet1!$C$2:$C$14</c:f>
              <c:numCache>
                <c:formatCode>#,##0</c:formatCode>
                <c:ptCount val="13"/>
                <c:pt idx="0">
                  <c:v>3750773</c:v>
                </c:pt>
                <c:pt idx="1">
                  <c:v>7180396</c:v>
                </c:pt>
                <c:pt idx="2">
                  <c:v>10631794</c:v>
                </c:pt>
                <c:pt idx="3">
                  <c:v>13459028</c:v>
                </c:pt>
                <c:pt idx="4">
                  <c:v>16319421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656-4536-88CD-F44FC13907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0"/>
        <c:axId val="65727488"/>
        <c:axId val="100795136"/>
      </c:barChart>
      <c:catAx>
        <c:axId val="65727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pt-BR"/>
          </a:p>
        </c:txPr>
        <c:crossAx val="100795136"/>
        <c:crosses val="autoZero"/>
        <c:auto val="1"/>
        <c:lblAlgn val="ctr"/>
        <c:lblOffset val="100"/>
        <c:noMultiLvlLbl val="0"/>
      </c:catAx>
      <c:valAx>
        <c:axId val="100795136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pt-BR"/>
          </a:p>
        </c:txPr>
        <c:crossAx val="657274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88036369311131157"/>
          <c:y val="0"/>
          <c:w val="0.11215102747528993"/>
          <c:h val="4.5561009094227625E-2"/>
        </c:manualLayout>
      </c:layout>
      <c:overlay val="0"/>
      <c:txPr>
        <a:bodyPr/>
        <a:lstStyle/>
        <a:p>
          <a:pPr>
            <a:defRPr sz="1000"/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6689454467394391E-2"/>
          <c:y val="0.11358916469598616"/>
          <c:w val="0.90686934031811905"/>
          <c:h val="0.818600909422762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cat>
            <c:strRef>
              <c:f>Sheet1!$A$2:$A$14</c:f>
              <c:strCache>
                <c:ptCount val="13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strCache>
            </c:strRef>
          </c:cat>
          <c:val>
            <c:numRef>
              <c:f>Sheet1!$B$2:$B$14</c:f>
              <c:numCache>
                <c:formatCode>_-"R$"\ * #,##0_-;\-"R$"\ * #,##0_-;_-"R$"\ * "-"??_-;_-@_-</c:formatCode>
                <c:ptCount val="13"/>
                <c:pt idx="0">
                  <c:v>175583639.05001512</c:v>
                </c:pt>
                <c:pt idx="1">
                  <c:v>327596798.91000098</c:v>
                </c:pt>
                <c:pt idx="2">
                  <c:v>455235727.88995439</c:v>
                </c:pt>
                <c:pt idx="3">
                  <c:v>567019476.73988295</c:v>
                </c:pt>
                <c:pt idx="4">
                  <c:v>671613954.29988968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656-4536-88CD-F44FC13907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F15722"/>
            </a:solidFill>
          </c:spPr>
          <c:invertIfNegative val="0"/>
          <c:cat>
            <c:strRef>
              <c:f>Sheet1!$A$2:$A$14</c:f>
              <c:strCache>
                <c:ptCount val="13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strCache>
            </c:strRef>
          </c:cat>
          <c:val>
            <c:numRef>
              <c:f>Sheet1!$C$2:$C$14</c:f>
              <c:numCache>
                <c:formatCode>_-"R$"\ * #,##0_-;\-"R$"\ * #,##0_-;_-"R$"\ * "-"??_-;_-@_-</c:formatCode>
                <c:ptCount val="13"/>
                <c:pt idx="0">
                  <c:v>180200624.35003185</c:v>
                </c:pt>
                <c:pt idx="1">
                  <c:v>344140212.07999218</c:v>
                </c:pt>
                <c:pt idx="2">
                  <c:v>487527324.45989054</c:v>
                </c:pt>
                <c:pt idx="3">
                  <c:v>603951466.42971241</c:v>
                </c:pt>
                <c:pt idx="4">
                  <c:v>716151957.79959416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656-4536-88CD-F44FC13907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0"/>
        <c:axId val="122904576"/>
        <c:axId val="122906112"/>
      </c:barChart>
      <c:catAx>
        <c:axId val="122904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pt-BR"/>
          </a:p>
        </c:txPr>
        <c:crossAx val="122906112"/>
        <c:crosses val="autoZero"/>
        <c:auto val="1"/>
        <c:lblAlgn val="ctr"/>
        <c:lblOffset val="100"/>
        <c:noMultiLvlLbl val="0"/>
      </c:catAx>
      <c:valAx>
        <c:axId val="122906112"/>
        <c:scaling>
          <c:orientation val="minMax"/>
        </c:scaling>
        <c:delete val="0"/>
        <c:axPos val="l"/>
        <c:numFmt formatCode="_-&quot;R$&quot;\ * #,##0_-;\-&quot;R$&quot;\ * #,##0_-;_-&quot;R$&quot;\ * &quot;-&quot;??_-;_-@_-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pt-BR"/>
          </a:p>
        </c:txPr>
        <c:crossAx val="1229045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88036369311131157"/>
          <c:y val="0"/>
          <c:w val="0.11215102747528993"/>
          <c:h val="4.5561009094227625E-2"/>
        </c:manualLayout>
      </c:layout>
      <c:overlay val="0"/>
      <c:txPr>
        <a:bodyPr/>
        <a:lstStyle/>
        <a:p>
          <a:pPr>
            <a:defRPr sz="1000"/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034C8C-EAF8-8245-8B0B-F0BD03DE04E9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D671B-C8B4-3D42-818A-4D5363C28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9661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9D8E043-F0C5-AF4A-9FE2-973B4ACDA2C8}" type="datetimeFigureOut">
              <a:rPr lang="en-US"/>
              <a:pPr>
                <a:defRPr/>
              </a:pPr>
              <a:t>5/30/2017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D74AF4E-08D9-2F42-899C-E2C593ABF6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9802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hape 5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7" name="Shape 5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Shape 9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18" name="Shape 9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1_Title N-tab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lu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47426" y="5791200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246888" y="2577432"/>
            <a:ext cx="6684264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  <p:pic>
        <p:nvPicPr>
          <p:cNvPr id="18" name="Picture 17" descr="N-Element-Tab-White_RGB.png"/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0"/>
            <a:ext cx="237744" cy="33832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5680" y="4014216"/>
            <a:ext cx="6684264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2_Title Full Logo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u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5680" y="4014216"/>
            <a:ext cx="6684264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47426" y="5791200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46888" y="2577432"/>
            <a:ext cx="6684264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  <p:pic>
        <p:nvPicPr>
          <p:cNvPr id="7" name="Picture 6" descr="Nielsen_R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64066" y="2081657"/>
            <a:ext cx="1171422" cy="414250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N-tab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lue shir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 descr="Blue Stri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36851" y="6008206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6322" y="411448"/>
            <a:ext cx="8218686" cy="1310218"/>
          </a:xfrm>
        </p:spPr>
        <p:txBody>
          <a:bodyPr anchor="ctr"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61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3_Title N-tab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lu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36851" y="6008206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  <p:pic>
        <p:nvPicPr>
          <p:cNvPr id="8" name="Picture 7" descr="N Element Tab Square-Blue_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99" y="2172084"/>
            <a:ext cx="378801" cy="378969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36322" y="2583948"/>
            <a:ext cx="6674078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6976" y="4014216"/>
            <a:ext cx="6598131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36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4_Title Full Logo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lu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36322" y="6008206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pic>
        <p:nvPicPr>
          <p:cNvPr id="10" name="Picture 9" descr="Nielsen-Wordmark-Color-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83" y="2095350"/>
            <a:ext cx="1191659" cy="420624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6322" y="2583948"/>
            <a:ext cx="6674078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6976" y="4014216"/>
            <a:ext cx="6598131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1437402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94360" y="676656"/>
            <a:ext cx="8144616" cy="57150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 hasCustomPrompt="1"/>
          </p:nvPr>
        </p:nvSpPr>
        <p:spPr>
          <a:xfrm>
            <a:off x="594360" y="2020824"/>
            <a:ext cx="8168640" cy="4079875"/>
          </a:xfrm>
        </p:spPr>
        <p:txBody>
          <a:bodyPr/>
          <a:lstStyle>
            <a:lvl1pPr>
              <a:spcBef>
                <a:spcPts val="800"/>
              </a:spcBef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925491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94360" y="676656"/>
            <a:ext cx="8166672" cy="57150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60"/>
              </a:spcBef>
              <a:spcAft>
                <a:spcPct val="0"/>
              </a:spcAft>
              <a:buClrTx/>
              <a:buSzTx/>
              <a:buFontTx/>
              <a:buNone/>
              <a:tabLst/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104588" y="548341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574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94360" y="1801368"/>
            <a:ext cx="8168640" cy="256032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6"/>
          </p:nvPr>
        </p:nvSpPr>
        <p:spPr>
          <a:xfrm>
            <a:off x="588818" y="2628646"/>
            <a:ext cx="8174182" cy="3238754"/>
          </a:xfrm>
        </p:spPr>
        <p:txBody>
          <a:bodyPr wrap="none" rtlCol="0">
            <a:no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687169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94360" y="1801368"/>
            <a:ext cx="4087178" cy="177006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6"/>
          </p:nvPr>
        </p:nvSpPr>
        <p:spPr>
          <a:xfrm>
            <a:off x="711200" y="2238121"/>
            <a:ext cx="3970338" cy="3238754"/>
          </a:xfrm>
        </p:spPr>
        <p:txBody>
          <a:bodyPr wrap="none" rtlCol="0">
            <a:no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hart Placeholder 12"/>
          <p:cNvSpPr>
            <a:spLocks noGrp="1"/>
          </p:cNvSpPr>
          <p:nvPr>
            <p:ph type="chart" sz="quarter" idx="18"/>
          </p:nvPr>
        </p:nvSpPr>
        <p:spPr>
          <a:xfrm>
            <a:off x="4862512" y="2238121"/>
            <a:ext cx="3970338" cy="3238754"/>
          </a:xfrm>
        </p:spPr>
        <p:txBody>
          <a:bodyPr wrap="none" rtlCol="0">
            <a:no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811042" y="1801368"/>
            <a:ext cx="4087178" cy="177006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655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/>
          <p:cNvSpPr>
            <a:spLocks noGrp="1"/>
          </p:cNvSpPr>
          <p:nvPr>
            <p:ph type="tbl" sz="quarter" idx="13"/>
          </p:nvPr>
        </p:nvSpPr>
        <p:spPr>
          <a:xfrm>
            <a:off x="609600" y="2590800"/>
            <a:ext cx="8153400" cy="3276600"/>
          </a:xfrm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906884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Quot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453" y="2667000"/>
            <a:ext cx="6978810" cy="585216"/>
          </a:xfrm>
        </p:spPr>
        <p:txBody>
          <a:bodyPr anchor="t">
            <a:noAutofit/>
          </a:bodyPr>
          <a:lstStyle>
            <a:lvl1pPr algn="l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58110" y="3733800"/>
            <a:ext cx="7010400" cy="533400"/>
          </a:xfrm>
        </p:spPr>
        <p:txBody>
          <a:bodyPr/>
          <a:lstStyle>
            <a:lvl1pPr marL="0" indent="0">
              <a:buNone/>
              <a:defRPr b="1"/>
            </a:lvl1pPr>
            <a:lvl2pPr marL="45085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2915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Quote Textur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u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979453" y="2667000"/>
            <a:ext cx="6978810" cy="585216"/>
          </a:xfrm>
        </p:spPr>
        <p:txBody>
          <a:bodyPr anchor="t">
            <a:noAutofit/>
          </a:bodyPr>
          <a:lstStyle>
            <a:lvl1pPr algn="l">
              <a:defRPr sz="3200" b="1" cap="all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N-Element-Tab-White_RGB.png"/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0"/>
            <a:ext cx="237744" cy="3383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58110" y="3733800"/>
            <a:ext cx="7010400" cy="5334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</a:defRPr>
            </a:lvl1pPr>
            <a:lvl2pPr marL="45085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</p:spTree>
    <p:extLst/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vider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lue shir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 descr="Blue Stri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36322" y="411448"/>
            <a:ext cx="8218686" cy="1310218"/>
          </a:xfrm>
        </p:spPr>
        <p:txBody>
          <a:bodyPr anchor="ctr"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428507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227" y="2996184"/>
            <a:ext cx="8046720" cy="585216"/>
          </a:xfrm>
        </p:spPr>
        <p:txBody>
          <a:bodyPr anchor="t">
            <a:noAutofit/>
          </a:bodyPr>
          <a:lstStyle>
            <a:lvl1pPr algn="l">
              <a:defRPr sz="5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498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Divider Textur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N-Element-Tab-White_RGB.png"/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0"/>
            <a:ext cx="237744" cy="33832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1227" y="2996184"/>
            <a:ext cx="8046720" cy="585216"/>
          </a:xfrm>
        </p:spPr>
        <p:txBody>
          <a:bodyPr anchor="t">
            <a:noAutofit/>
          </a:bodyPr>
          <a:lstStyle>
            <a:lvl1pPr algn="l">
              <a:defRPr sz="5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End Slide N-tab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lu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N-Element-Tab-Square-White_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418910"/>
            <a:ext cx="1981200" cy="1982082"/>
          </a:xfrm>
          <a:prstGeom prst="rect">
            <a:avLst/>
          </a:prstGeom>
        </p:spPr>
      </p:pic>
      <p:sp>
        <p:nvSpPr>
          <p:cNvPr id="11" name="Rectangle 10"/>
          <p:cNvSpPr>
            <a:spLocks noChangeArrowheads="1"/>
          </p:cNvSpPr>
          <p:nvPr userDrawn="1"/>
        </p:nvSpPr>
        <p:spPr bwMode="gray">
          <a:xfrm>
            <a:off x="256032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36913913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End Slide Full Logo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u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Nielsen-Wordmark-White-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85" y="2590800"/>
            <a:ext cx="4393430" cy="1550768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gray">
          <a:xfrm>
            <a:off x="256032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42000855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N-tab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urpl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47426" y="5791200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  <p:pic>
        <p:nvPicPr>
          <p:cNvPr id="7" name="Picture 6" descr="N-Element-Tab-White_RGB.png"/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0"/>
            <a:ext cx="237744" cy="3383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246888" y="2577432"/>
            <a:ext cx="6684264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4135" y="4014216"/>
            <a:ext cx="6684264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Full Logo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urpl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47426" y="5791200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4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  <p:pic>
        <p:nvPicPr>
          <p:cNvPr id="7" name="Picture 6" descr="Nielsen_R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64066" y="2081657"/>
            <a:ext cx="1171422" cy="41425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246888" y="2577432"/>
            <a:ext cx="6684264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4135" y="4014216"/>
            <a:ext cx="6684264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Title N-tab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urple shir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urple Stri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36851" y="6008206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336322" y="461584"/>
            <a:ext cx="8218686" cy="1310218"/>
          </a:xfrm>
        </p:spPr>
        <p:txBody>
          <a:bodyPr anchor="ctr"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0535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N-tab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urpl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36851" y="6008206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  <p:pic>
        <p:nvPicPr>
          <p:cNvPr id="8" name="Picture 7" descr="N Element Tab Square-Blue_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99" y="2133600"/>
            <a:ext cx="378801" cy="378969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336322" y="2583948"/>
            <a:ext cx="6674078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6976" y="4014216"/>
            <a:ext cx="6598131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0958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Title Full Logo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urpl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36322" y="6008206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8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  <p:pic>
        <p:nvPicPr>
          <p:cNvPr id="13" name="Picture 12" descr="Nielsen-Wordmark-Color-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83" y="2095350"/>
            <a:ext cx="1191659" cy="42062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336322" y="2583948"/>
            <a:ext cx="6674078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6976" y="4014216"/>
            <a:ext cx="6598131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2174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94360" y="676656"/>
            <a:ext cx="8144616" cy="57150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 hasCustomPrompt="1"/>
          </p:nvPr>
        </p:nvSpPr>
        <p:spPr>
          <a:xfrm>
            <a:off x="594360" y="2020824"/>
            <a:ext cx="8168640" cy="4079875"/>
          </a:xfrm>
        </p:spPr>
        <p:txBody>
          <a:bodyPr/>
          <a:lstStyle>
            <a:lvl1pPr>
              <a:spcBef>
                <a:spcPts val="800"/>
              </a:spcBef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6" name="Picture 5" descr="Purpl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7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0277262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94360" y="676656"/>
            <a:ext cx="8166672" cy="57150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60"/>
              </a:spcBef>
              <a:spcAft>
                <a:spcPct val="0"/>
              </a:spcAft>
              <a:buClrTx/>
              <a:buSzTx/>
              <a:buFontTx/>
              <a:buNone/>
              <a:tabLst/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  <p:pic>
        <p:nvPicPr>
          <p:cNvPr id="6" name="Picture 5" descr="Purpl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7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29956227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94360" y="1801368"/>
            <a:ext cx="8168640" cy="256032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6"/>
          </p:nvPr>
        </p:nvSpPr>
        <p:spPr>
          <a:xfrm>
            <a:off x="588818" y="2628646"/>
            <a:ext cx="8174182" cy="3238754"/>
          </a:xfrm>
        </p:spPr>
        <p:txBody>
          <a:bodyPr wrap="none" rtlCol="0">
            <a:no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  <p:pic>
        <p:nvPicPr>
          <p:cNvPr id="8" name="Picture 7" descr="Purpl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0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3663327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94360" y="1801368"/>
            <a:ext cx="4087178" cy="177006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6"/>
          </p:nvPr>
        </p:nvSpPr>
        <p:spPr>
          <a:xfrm>
            <a:off x="711200" y="2238121"/>
            <a:ext cx="3970338" cy="3238754"/>
          </a:xfrm>
        </p:spPr>
        <p:txBody>
          <a:bodyPr wrap="none" rtlCol="0">
            <a:no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hart Placeholder 12"/>
          <p:cNvSpPr>
            <a:spLocks noGrp="1"/>
          </p:cNvSpPr>
          <p:nvPr>
            <p:ph type="chart" sz="quarter" idx="18"/>
          </p:nvPr>
        </p:nvSpPr>
        <p:spPr>
          <a:xfrm>
            <a:off x="4862512" y="2238121"/>
            <a:ext cx="3970338" cy="3238754"/>
          </a:xfrm>
        </p:spPr>
        <p:txBody>
          <a:bodyPr wrap="none" rtlCol="0">
            <a:no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811042" y="1801368"/>
            <a:ext cx="4087178" cy="177006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  <a:endParaRPr lang="en-US" dirty="0"/>
          </a:p>
        </p:txBody>
      </p:sp>
      <p:pic>
        <p:nvPicPr>
          <p:cNvPr id="9" name="Picture 8" descr="Purpl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1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813005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/>
          <p:cNvSpPr>
            <a:spLocks noGrp="1"/>
          </p:cNvSpPr>
          <p:nvPr>
            <p:ph type="tbl" sz="quarter" idx="13"/>
          </p:nvPr>
        </p:nvSpPr>
        <p:spPr>
          <a:xfrm>
            <a:off x="609600" y="2590800"/>
            <a:ext cx="8153400" cy="3276600"/>
          </a:xfrm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7" name="Picture 6" descr="Purpl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9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3453988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Quot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453" y="2667000"/>
            <a:ext cx="6978810" cy="585216"/>
          </a:xfrm>
        </p:spPr>
        <p:txBody>
          <a:bodyPr anchor="t">
            <a:noAutofit/>
          </a:bodyPr>
          <a:lstStyle>
            <a:lvl1pPr algn="l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58110" y="3733800"/>
            <a:ext cx="7010400" cy="533400"/>
          </a:xfrm>
        </p:spPr>
        <p:txBody>
          <a:bodyPr/>
          <a:lstStyle>
            <a:lvl1pPr marL="0" indent="0">
              <a:buNone/>
              <a:defRPr b="1"/>
            </a:lvl1pPr>
            <a:lvl2pPr marL="45085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Picture 3" descr="Purpl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7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6595439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9_Quote Textur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urpl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979453" y="2667000"/>
            <a:ext cx="6978810" cy="585216"/>
          </a:xfrm>
        </p:spPr>
        <p:txBody>
          <a:bodyPr anchor="t">
            <a:noAutofit/>
          </a:bodyPr>
          <a:lstStyle>
            <a:lvl1pPr algn="l">
              <a:defRPr sz="3200" b="1" cap="all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N-Element-Tab-White_RGB.png"/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0"/>
            <a:ext cx="237744" cy="3383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58110" y="3733800"/>
            <a:ext cx="7010400" cy="5334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</a:defRPr>
            </a:lvl1pPr>
            <a:lvl2pPr marL="45085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</p:spTree>
    <p:extLst/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Divider Slid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urple shir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Purple Stri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336322" y="411448"/>
            <a:ext cx="8218686" cy="1310218"/>
          </a:xfrm>
        </p:spPr>
        <p:txBody>
          <a:bodyPr anchor="ctr"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12992852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urpl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1227" y="2996184"/>
            <a:ext cx="8046720" cy="585216"/>
          </a:xfrm>
        </p:spPr>
        <p:txBody>
          <a:bodyPr anchor="t">
            <a:noAutofit/>
          </a:bodyPr>
          <a:lstStyle>
            <a:lvl1pPr algn="l">
              <a:defRPr sz="5000" b="1" cap="all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20910923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Divider Textur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urpl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N-Element-Tab-White_RGB.png"/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0"/>
            <a:ext cx="237744" cy="3383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1227" y="2996184"/>
            <a:ext cx="8046720" cy="585216"/>
          </a:xfrm>
        </p:spPr>
        <p:txBody>
          <a:bodyPr anchor="t">
            <a:noAutofit/>
          </a:bodyPr>
          <a:lstStyle>
            <a:lvl1pPr algn="l">
              <a:defRPr sz="5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End Slide N-tab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urpl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N-Element-Tab-Square-White_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418910"/>
            <a:ext cx="1981200" cy="1982082"/>
          </a:xfrm>
          <a:prstGeom prst="rect">
            <a:avLst/>
          </a:prstGeom>
        </p:spPr>
      </p:pic>
      <p:sp>
        <p:nvSpPr>
          <p:cNvPr id="11" name="Rectangle 10"/>
          <p:cNvSpPr>
            <a:spLocks noChangeArrowheads="1"/>
          </p:cNvSpPr>
          <p:nvPr userDrawn="1"/>
        </p:nvSpPr>
        <p:spPr bwMode="gray">
          <a:xfrm>
            <a:off x="256032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12333584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4_End Slide Full Logo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urpl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Nielsen-Wordmark-White-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85" y="2590800"/>
            <a:ext cx="4393430" cy="1550768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gray">
          <a:xfrm>
            <a:off x="256032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3890551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7_Title N-tab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47426" y="5791200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  <p:pic>
        <p:nvPicPr>
          <p:cNvPr id="7" name="Picture 6" descr="N-Element-Tab-White_RGB.png"/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0"/>
            <a:ext cx="237744" cy="3383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246888" y="2577432"/>
            <a:ext cx="6684264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4135" y="4014216"/>
            <a:ext cx="6684264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Title Full Logo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47426" y="5791200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4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  <p:pic>
        <p:nvPicPr>
          <p:cNvPr id="7" name="Picture 6" descr="Nielsen_R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64066" y="2081657"/>
            <a:ext cx="1171422" cy="41425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246888" y="2577432"/>
            <a:ext cx="6684264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4135" y="4014216"/>
            <a:ext cx="6684264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0_Title N-tab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 shir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Green Stri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36851" y="6008206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336322" y="461584"/>
            <a:ext cx="8218686" cy="1310218"/>
          </a:xfrm>
        </p:spPr>
        <p:txBody>
          <a:bodyPr anchor="ctr"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32485714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9_Title N-tab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een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36851" y="6008206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pic>
        <p:nvPicPr>
          <p:cNvPr id="8" name="Picture 7" descr="N Element Tab Square-Blue_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99" y="2133600"/>
            <a:ext cx="378801" cy="378969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336322" y="2583948"/>
            <a:ext cx="6674078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6976" y="4014216"/>
            <a:ext cx="6598131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3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24710958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0_Title Full Logo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een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36322" y="6008206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pic>
        <p:nvPicPr>
          <p:cNvPr id="13" name="Picture 12" descr="Nielsen-Wordmark-Color-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83" y="2095350"/>
            <a:ext cx="1191659" cy="420624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336322" y="2583948"/>
            <a:ext cx="6674078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6976" y="4014216"/>
            <a:ext cx="6598131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4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18802174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94360" y="676656"/>
            <a:ext cx="8144616" cy="57150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 hasCustomPrompt="1"/>
          </p:nvPr>
        </p:nvSpPr>
        <p:spPr>
          <a:xfrm>
            <a:off x="594360" y="2020824"/>
            <a:ext cx="8168640" cy="4079875"/>
          </a:xfrm>
        </p:spPr>
        <p:txBody>
          <a:bodyPr/>
          <a:lstStyle>
            <a:lvl1pPr>
              <a:spcBef>
                <a:spcPts val="800"/>
              </a:spcBef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6" name="Picture 5" descr="Green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8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20277262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94360" y="676656"/>
            <a:ext cx="8166672" cy="57150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60"/>
              </a:spcBef>
              <a:spcAft>
                <a:spcPct val="0"/>
              </a:spcAft>
              <a:buClrTx/>
              <a:buSzTx/>
              <a:buFontTx/>
              <a:buNone/>
              <a:tabLst/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  <p:pic>
        <p:nvPicPr>
          <p:cNvPr id="6" name="Picture 5" descr="Green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0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29956227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94360" y="1801368"/>
            <a:ext cx="8168640" cy="256032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6"/>
          </p:nvPr>
        </p:nvSpPr>
        <p:spPr>
          <a:xfrm>
            <a:off x="588818" y="2628646"/>
            <a:ext cx="8174182" cy="3238754"/>
          </a:xfrm>
        </p:spPr>
        <p:txBody>
          <a:bodyPr wrap="none" rtlCol="0">
            <a:no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  <p:pic>
        <p:nvPicPr>
          <p:cNvPr id="8" name="Picture 7" descr="Green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0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36633270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94360" y="1801368"/>
            <a:ext cx="4087178" cy="177006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6"/>
          </p:nvPr>
        </p:nvSpPr>
        <p:spPr>
          <a:xfrm>
            <a:off x="711200" y="2238121"/>
            <a:ext cx="3970338" cy="3238754"/>
          </a:xfrm>
        </p:spPr>
        <p:txBody>
          <a:bodyPr wrap="none" rtlCol="0">
            <a:no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hart Placeholder 12"/>
          <p:cNvSpPr>
            <a:spLocks noGrp="1"/>
          </p:cNvSpPr>
          <p:nvPr>
            <p:ph type="chart" sz="quarter" idx="18"/>
          </p:nvPr>
        </p:nvSpPr>
        <p:spPr>
          <a:xfrm>
            <a:off x="4862512" y="2238121"/>
            <a:ext cx="3970338" cy="3238754"/>
          </a:xfrm>
        </p:spPr>
        <p:txBody>
          <a:bodyPr wrap="none" rtlCol="0">
            <a:no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811042" y="1801368"/>
            <a:ext cx="4087178" cy="177006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  <a:endParaRPr lang="en-US" dirty="0"/>
          </a:p>
        </p:txBody>
      </p:sp>
      <p:pic>
        <p:nvPicPr>
          <p:cNvPr id="9" name="Picture 8" descr="Green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1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8130052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/>
          <p:cNvSpPr>
            <a:spLocks noGrp="1"/>
          </p:cNvSpPr>
          <p:nvPr>
            <p:ph type="tbl" sz="quarter" idx="13"/>
          </p:nvPr>
        </p:nvSpPr>
        <p:spPr>
          <a:xfrm>
            <a:off x="609600" y="2590800"/>
            <a:ext cx="8153400" cy="3276600"/>
          </a:xfrm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7" name="Picture 6" descr="Green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9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3453988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Quot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453" y="2667000"/>
            <a:ext cx="6978810" cy="585216"/>
          </a:xfrm>
        </p:spPr>
        <p:txBody>
          <a:bodyPr anchor="t">
            <a:noAutofit/>
          </a:bodyPr>
          <a:lstStyle>
            <a:lvl1pPr algn="l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58110" y="3733800"/>
            <a:ext cx="7010400" cy="533400"/>
          </a:xfrm>
        </p:spPr>
        <p:txBody>
          <a:bodyPr/>
          <a:lstStyle>
            <a:lvl1pPr marL="0" indent="0">
              <a:buNone/>
              <a:defRPr b="1"/>
            </a:lvl1pPr>
            <a:lvl2pPr marL="45085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Picture 3" descr="Green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7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6595439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7_Quote Textur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979453" y="2667000"/>
            <a:ext cx="6978810" cy="585216"/>
          </a:xfrm>
        </p:spPr>
        <p:txBody>
          <a:bodyPr anchor="t">
            <a:noAutofit/>
          </a:bodyPr>
          <a:lstStyle>
            <a:lvl1pPr algn="l">
              <a:defRPr sz="3200" b="1" cap="all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N-Element-Tab-White_RGB.png"/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0"/>
            <a:ext cx="237744" cy="3383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58110" y="3733800"/>
            <a:ext cx="7010400" cy="5334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</a:defRPr>
            </a:lvl1pPr>
            <a:lvl2pPr marL="45085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</p:spTree>
    <p:extLst/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Divider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 shir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Green Stri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336322" y="411448"/>
            <a:ext cx="8218686" cy="1310218"/>
          </a:xfrm>
        </p:spPr>
        <p:txBody>
          <a:bodyPr anchor="ctr"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12992852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een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5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1227" y="2996184"/>
            <a:ext cx="8046720" cy="585216"/>
          </a:xfrm>
        </p:spPr>
        <p:txBody>
          <a:bodyPr anchor="t">
            <a:noAutofit/>
          </a:bodyPr>
          <a:lstStyle>
            <a:lvl1pPr algn="l">
              <a:defRPr sz="5000" b="1" cap="all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0923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_Divider Textur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N-Element-Tab-White_RGB.png"/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0"/>
            <a:ext cx="237744" cy="3383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1227" y="2996184"/>
            <a:ext cx="8046720" cy="585216"/>
          </a:xfrm>
        </p:spPr>
        <p:txBody>
          <a:bodyPr anchor="t">
            <a:noAutofit/>
          </a:bodyPr>
          <a:lstStyle>
            <a:lvl1pPr algn="l">
              <a:defRPr sz="5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1_End Slide N-tab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een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N-Element-Tab-Square-White_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418910"/>
            <a:ext cx="1981200" cy="1982082"/>
          </a:xfrm>
          <a:prstGeom prst="rect">
            <a:avLst/>
          </a:prstGeom>
        </p:spPr>
      </p:pic>
      <p:sp>
        <p:nvSpPr>
          <p:cNvPr id="11" name="Rectangle 10"/>
          <p:cNvSpPr>
            <a:spLocks noChangeArrowheads="1"/>
          </p:cNvSpPr>
          <p:nvPr userDrawn="1"/>
        </p:nvSpPr>
        <p:spPr bwMode="gray">
          <a:xfrm>
            <a:off x="256032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12333584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2_End Slide Full Logo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een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Nielsen-Wordmark-White-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85" y="2590800"/>
            <a:ext cx="4393430" cy="1550768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gray">
          <a:xfrm>
            <a:off x="256032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3890551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5_Title N-tab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ang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47426" y="5791200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  <p:pic>
        <p:nvPicPr>
          <p:cNvPr id="7" name="Picture 6" descr="N-Element-Tab-White_RGB.png"/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0"/>
            <a:ext cx="237744" cy="3383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246888" y="2577432"/>
            <a:ext cx="6684264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4135" y="4014216"/>
            <a:ext cx="6684264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6_Title Full Logo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ang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47426" y="5791200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4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  <p:pic>
        <p:nvPicPr>
          <p:cNvPr id="7" name="Picture 6" descr="Nielsen_R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64066" y="2081657"/>
            <a:ext cx="1171422" cy="41425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246888" y="2577432"/>
            <a:ext cx="6684264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4135" y="4014216"/>
            <a:ext cx="6684264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8_Title N-tab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Yellow shir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Orande Stri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36851" y="6008206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36322" y="461584"/>
            <a:ext cx="8218686" cy="1310218"/>
          </a:xfrm>
        </p:spPr>
        <p:txBody>
          <a:bodyPr anchor="ctr"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1143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7_Title N-tab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Orand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36851" y="6008206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  <p:pic>
        <p:nvPicPr>
          <p:cNvPr id="8" name="Picture 7" descr="N Element Tab Square-Blue_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99" y="2133600"/>
            <a:ext cx="378801" cy="378969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336322" y="2583948"/>
            <a:ext cx="6674078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6976" y="4014216"/>
            <a:ext cx="6598131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0958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8_Title Full Logo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rand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36322" y="6008206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8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  <p:pic>
        <p:nvPicPr>
          <p:cNvPr id="13" name="Picture 12" descr="Nielsen-Wordmark-Color-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83" y="2095350"/>
            <a:ext cx="1191659" cy="42062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336322" y="2583948"/>
            <a:ext cx="6674078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6976" y="4014216"/>
            <a:ext cx="6598131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2174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94360" y="676656"/>
            <a:ext cx="8144616" cy="57150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 hasCustomPrompt="1"/>
          </p:nvPr>
        </p:nvSpPr>
        <p:spPr>
          <a:xfrm>
            <a:off x="594360" y="2020824"/>
            <a:ext cx="8168640" cy="4079875"/>
          </a:xfrm>
        </p:spPr>
        <p:txBody>
          <a:bodyPr/>
          <a:lstStyle>
            <a:lvl1pPr>
              <a:spcBef>
                <a:spcPts val="800"/>
              </a:spcBef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6" name="Picture 5" descr="Orand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8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202772623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94360" y="676656"/>
            <a:ext cx="8166672" cy="57150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60"/>
              </a:spcBef>
              <a:spcAft>
                <a:spcPct val="0"/>
              </a:spcAft>
              <a:buClrTx/>
              <a:buSzTx/>
              <a:buFontTx/>
              <a:buNone/>
              <a:tabLst/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  <p:pic>
        <p:nvPicPr>
          <p:cNvPr id="6" name="Picture 5" descr="Orand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7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29956227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94360" y="1801368"/>
            <a:ext cx="8168640" cy="256032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6"/>
          </p:nvPr>
        </p:nvSpPr>
        <p:spPr>
          <a:xfrm>
            <a:off x="588818" y="2628646"/>
            <a:ext cx="8174182" cy="3238754"/>
          </a:xfrm>
        </p:spPr>
        <p:txBody>
          <a:bodyPr wrap="none" rtlCol="0">
            <a:no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  <p:pic>
        <p:nvPicPr>
          <p:cNvPr id="8" name="Picture 7" descr="Orand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0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36633270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94360" y="1801368"/>
            <a:ext cx="4087178" cy="177006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6"/>
          </p:nvPr>
        </p:nvSpPr>
        <p:spPr>
          <a:xfrm>
            <a:off x="711200" y="2238121"/>
            <a:ext cx="3970338" cy="3238754"/>
          </a:xfrm>
        </p:spPr>
        <p:txBody>
          <a:bodyPr wrap="none" rtlCol="0">
            <a:no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hart Placeholder 12"/>
          <p:cNvSpPr>
            <a:spLocks noGrp="1"/>
          </p:cNvSpPr>
          <p:nvPr>
            <p:ph type="chart" sz="quarter" idx="18"/>
          </p:nvPr>
        </p:nvSpPr>
        <p:spPr>
          <a:xfrm>
            <a:off x="4862512" y="2238121"/>
            <a:ext cx="3970338" cy="3238754"/>
          </a:xfrm>
        </p:spPr>
        <p:txBody>
          <a:bodyPr wrap="none" rtlCol="0">
            <a:no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811042" y="1801368"/>
            <a:ext cx="4087178" cy="177006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  <a:endParaRPr lang="en-US" dirty="0"/>
          </a:p>
        </p:txBody>
      </p:sp>
      <p:pic>
        <p:nvPicPr>
          <p:cNvPr id="9" name="Picture 8" descr="Orand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1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8130052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/>
          <p:cNvSpPr>
            <a:spLocks noGrp="1"/>
          </p:cNvSpPr>
          <p:nvPr>
            <p:ph type="tbl" sz="quarter" idx="13"/>
          </p:nvPr>
        </p:nvSpPr>
        <p:spPr>
          <a:xfrm>
            <a:off x="609600" y="2590800"/>
            <a:ext cx="8153400" cy="3276600"/>
          </a:xfrm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7" name="Picture 6" descr="Orand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9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3453988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Quot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453" y="2667000"/>
            <a:ext cx="6978810" cy="585216"/>
          </a:xfrm>
        </p:spPr>
        <p:txBody>
          <a:bodyPr anchor="t">
            <a:noAutofit/>
          </a:bodyPr>
          <a:lstStyle>
            <a:lvl1pPr algn="l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58110" y="3733800"/>
            <a:ext cx="7010400" cy="533400"/>
          </a:xfrm>
        </p:spPr>
        <p:txBody>
          <a:bodyPr/>
          <a:lstStyle>
            <a:lvl1pPr marL="0" indent="0">
              <a:buNone/>
              <a:defRPr b="1"/>
            </a:lvl1pPr>
            <a:lvl2pPr marL="45085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Picture 3" descr="Orand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7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6595439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5_Quote Texture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ang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979453" y="2667000"/>
            <a:ext cx="6978810" cy="585216"/>
          </a:xfrm>
        </p:spPr>
        <p:txBody>
          <a:bodyPr anchor="t">
            <a:noAutofit/>
          </a:bodyPr>
          <a:lstStyle>
            <a:lvl1pPr algn="l">
              <a:defRPr sz="3200" b="1" cap="all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N-Element-Tab-White_RGB.png"/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0"/>
            <a:ext cx="237744" cy="3383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58110" y="3733800"/>
            <a:ext cx="7010400" cy="5334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</a:defRPr>
            </a:lvl1pPr>
            <a:lvl2pPr marL="45085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</p:spTree>
    <p:extLst/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Divider Slide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ellow shir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Orande Stri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336322" y="411448"/>
            <a:ext cx="8218686" cy="1310218"/>
          </a:xfrm>
        </p:spPr>
        <p:txBody>
          <a:bodyPr anchor="ctr"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12992852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rande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1227" y="2996184"/>
            <a:ext cx="8046720" cy="585216"/>
          </a:xfrm>
        </p:spPr>
        <p:txBody>
          <a:bodyPr anchor="t">
            <a:noAutofit/>
          </a:bodyPr>
          <a:lstStyle>
            <a:lvl1pPr algn="l">
              <a:defRPr sz="5000" b="1" cap="all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209109236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8_Divider Texture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ang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N-Element-Tab-White_RGB.png"/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0"/>
            <a:ext cx="237744" cy="3383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1227" y="2996184"/>
            <a:ext cx="8046720" cy="585216"/>
          </a:xfrm>
        </p:spPr>
        <p:txBody>
          <a:bodyPr anchor="t">
            <a:noAutofit/>
          </a:bodyPr>
          <a:lstStyle>
            <a:lvl1pPr algn="l">
              <a:defRPr sz="5000" b="1" cap="all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9_End Slide N-tab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rang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N-Element-Tab-Square-White_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418910"/>
            <a:ext cx="1981200" cy="1982082"/>
          </a:xfrm>
          <a:prstGeom prst="rect">
            <a:avLst/>
          </a:prstGeom>
        </p:spPr>
      </p:pic>
      <p:sp>
        <p:nvSpPr>
          <p:cNvPr id="11" name="Rectangle 10"/>
          <p:cNvSpPr>
            <a:spLocks noChangeArrowheads="1"/>
          </p:cNvSpPr>
          <p:nvPr userDrawn="1"/>
        </p:nvSpPr>
        <p:spPr bwMode="gray">
          <a:xfrm>
            <a:off x="256032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12333584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0_End Slide Full Logo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range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Nielsen-Wordmark-White-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85" y="2590800"/>
            <a:ext cx="4393430" cy="1550768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gray">
          <a:xfrm>
            <a:off x="256032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3890551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3_Title N-tab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d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47426" y="5791200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  <p:pic>
        <p:nvPicPr>
          <p:cNvPr id="7" name="Picture 6" descr="N-Element-Tab-White_RGB.png"/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0"/>
            <a:ext cx="237744" cy="3383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246888" y="2577432"/>
            <a:ext cx="6684264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4135" y="4014216"/>
            <a:ext cx="6684264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4_Title Full Logo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d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47426" y="5791200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4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  <p:pic>
        <p:nvPicPr>
          <p:cNvPr id="7" name="Picture 6" descr="Nielsen_R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64066" y="2081657"/>
            <a:ext cx="1171422" cy="41425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246888" y="2577432"/>
            <a:ext cx="6684264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4135" y="4014216"/>
            <a:ext cx="6684264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6_Title N-tab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Red shir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Red Stri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36851" y="6008206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6322" y="461584"/>
            <a:ext cx="8218686" cy="1310218"/>
          </a:xfrm>
        </p:spPr>
        <p:txBody>
          <a:bodyPr anchor="ctr"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13669314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5_Title N-tab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Red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36851" y="6008206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pic>
        <p:nvPicPr>
          <p:cNvPr id="8" name="Picture 7" descr="N Element Tab Square-Blue_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99" y="2133600"/>
            <a:ext cx="378801" cy="378969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336322" y="2583948"/>
            <a:ext cx="6674078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6976" y="4014216"/>
            <a:ext cx="6598131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3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247109583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6_Title Full Logo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Red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36322" y="6008206"/>
            <a:ext cx="2891063" cy="69739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pic>
        <p:nvPicPr>
          <p:cNvPr id="13" name="Picture 12" descr="Nielsen-Wordmark-Color-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83" y="2095350"/>
            <a:ext cx="1191659" cy="42062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336322" y="2583948"/>
            <a:ext cx="6674078" cy="1310218"/>
          </a:xfrm>
        </p:spPr>
        <p:txBody>
          <a:bodyPr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6976" y="4014216"/>
            <a:ext cx="6598131" cy="665162"/>
          </a:xfrm>
        </p:spPr>
        <p:txBody>
          <a:bodyPr tIns="0" bIns="0"/>
          <a:lstStyle>
            <a:lvl1pPr marL="0" indent="0" algn="l">
              <a:lnSpc>
                <a:spcPct val="100000"/>
              </a:lnSpc>
              <a:buNone/>
              <a:defRPr sz="2000" cap="none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188021741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94360" y="676656"/>
            <a:ext cx="8144616" cy="57150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 hasCustomPrompt="1"/>
          </p:nvPr>
        </p:nvSpPr>
        <p:spPr>
          <a:xfrm>
            <a:off x="594360" y="2020824"/>
            <a:ext cx="8168640" cy="4079875"/>
          </a:xfrm>
        </p:spPr>
        <p:txBody>
          <a:bodyPr/>
          <a:lstStyle>
            <a:lvl1pPr>
              <a:spcBef>
                <a:spcPts val="800"/>
              </a:spcBef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6" name="Picture 5" descr="Red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8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202772623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94360" y="676656"/>
            <a:ext cx="8166672" cy="57150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60"/>
              </a:spcBef>
              <a:spcAft>
                <a:spcPct val="0"/>
              </a:spcAft>
              <a:buClrTx/>
              <a:buSzTx/>
              <a:buFontTx/>
              <a:buNone/>
              <a:tabLst/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  <p:pic>
        <p:nvPicPr>
          <p:cNvPr id="6" name="Picture 5" descr="Red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0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29956227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94360" y="1801368"/>
            <a:ext cx="8168640" cy="256032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6"/>
          </p:nvPr>
        </p:nvSpPr>
        <p:spPr>
          <a:xfrm>
            <a:off x="588818" y="2628646"/>
            <a:ext cx="8174182" cy="3238754"/>
          </a:xfrm>
        </p:spPr>
        <p:txBody>
          <a:bodyPr wrap="none" rtlCol="0">
            <a:no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  <p:pic>
        <p:nvPicPr>
          <p:cNvPr id="8" name="Picture 7" descr="Red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0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366332703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94360" y="1801368"/>
            <a:ext cx="4087178" cy="177006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6"/>
          </p:nvPr>
        </p:nvSpPr>
        <p:spPr>
          <a:xfrm>
            <a:off x="711200" y="2238121"/>
            <a:ext cx="3970338" cy="3238754"/>
          </a:xfrm>
        </p:spPr>
        <p:txBody>
          <a:bodyPr wrap="none" rtlCol="0">
            <a:no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hart Placeholder 12"/>
          <p:cNvSpPr>
            <a:spLocks noGrp="1"/>
          </p:cNvSpPr>
          <p:nvPr>
            <p:ph type="chart" sz="quarter" idx="18"/>
          </p:nvPr>
        </p:nvSpPr>
        <p:spPr>
          <a:xfrm>
            <a:off x="4862512" y="2238121"/>
            <a:ext cx="3970338" cy="3238754"/>
          </a:xfrm>
        </p:spPr>
        <p:txBody>
          <a:bodyPr wrap="none" rtlCol="0">
            <a:no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4811042" y="1801368"/>
            <a:ext cx="4087178" cy="177006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  <a:endParaRPr lang="en-US" dirty="0"/>
          </a:p>
        </p:txBody>
      </p:sp>
      <p:pic>
        <p:nvPicPr>
          <p:cNvPr id="9" name="Picture 8" descr="Red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1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8130052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/>
          <p:cNvSpPr>
            <a:spLocks noGrp="1"/>
          </p:cNvSpPr>
          <p:nvPr>
            <p:ph type="tbl" sz="quarter" idx="13"/>
          </p:nvPr>
        </p:nvSpPr>
        <p:spPr>
          <a:xfrm>
            <a:off x="609600" y="2590800"/>
            <a:ext cx="8153400" cy="3276600"/>
          </a:xfrm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594360" y="1280160"/>
            <a:ext cx="8160322" cy="315118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7" name="Picture 6" descr="Red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9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09600" y="6095999"/>
            <a:ext cx="8153400" cy="628361"/>
          </a:xfrm>
          <a:prstGeom prst="rect">
            <a:avLst/>
          </a:prstGeom>
        </p:spPr>
        <p:txBody>
          <a:bodyPr/>
          <a:lstStyle>
            <a:lvl1pPr>
              <a:spcBef>
                <a:spcPts val="60"/>
              </a:spcBef>
              <a:defRPr sz="800"/>
            </a:lvl1pPr>
          </a:lstStyle>
          <a:p>
            <a:r>
              <a:rPr lang="en-US" dirty="0" smtClean="0"/>
              <a:t>Click to edit text</a:t>
            </a: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34539883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2_Quot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453" y="2667000"/>
            <a:ext cx="6978810" cy="585216"/>
          </a:xfrm>
        </p:spPr>
        <p:txBody>
          <a:bodyPr anchor="t">
            <a:noAutofit/>
          </a:bodyPr>
          <a:lstStyle>
            <a:lvl1pPr algn="l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58110" y="3733800"/>
            <a:ext cx="7010400" cy="533400"/>
          </a:xfrm>
        </p:spPr>
        <p:txBody>
          <a:bodyPr/>
          <a:lstStyle>
            <a:lvl1pPr marL="0" indent="0">
              <a:buNone/>
              <a:defRPr b="1"/>
            </a:lvl1pPr>
            <a:lvl2pPr marL="45085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4" name="Picture 3" descr="Red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7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6595439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3_Quote Textur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d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979453" y="2667000"/>
            <a:ext cx="6978810" cy="585216"/>
          </a:xfrm>
        </p:spPr>
        <p:txBody>
          <a:bodyPr anchor="t">
            <a:noAutofit/>
          </a:bodyPr>
          <a:lstStyle>
            <a:lvl1pPr algn="l">
              <a:defRPr sz="3200" b="1" cap="all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N-Element-Tab-White_RGB.png"/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0"/>
            <a:ext cx="237744" cy="3383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58110" y="3733800"/>
            <a:ext cx="7010400" cy="5334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</a:defRPr>
            </a:lvl1pPr>
            <a:lvl2pPr marL="45085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</p:spTree>
    <p:extLst/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Divider Slid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d shir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Red Stri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336322" y="411448"/>
            <a:ext cx="8218686" cy="1310218"/>
          </a:xfrm>
        </p:spPr>
        <p:txBody>
          <a:bodyPr anchor="ctr"/>
          <a:lstStyle>
            <a:lvl1pPr algn="l">
              <a:lnSpc>
                <a:spcPct val="90000"/>
              </a:lnSpc>
              <a:tabLst>
                <a:tab pos="508000" algn="l"/>
              </a:tabLst>
              <a:defRPr sz="4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129928523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5_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d Stri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1227" y="2996184"/>
            <a:ext cx="8046720" cy="585216"/>
          </a:xfrm>
        </p:spPr>
        <p:txBody>
          <a:bodyPr anchor="t">
            <a:noAutofit/>
          </a:bodyPr>
          <a:lstStyle>
            <a:lvl1pPr algn="l">
              <a:defRPr sz="5000" b="1" cap="all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10"/>
          <p:cNvSpPr>
            <a:spLocks noChangeArrowheads="1"/>
          </p:cNvSpPr>
          <p:nvPr userDrawn="1"/>
        </p:nvSpPr>
        <p:spPr bwMode="gray">
          <a:xfrm rot="162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209109236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6_Divider Textur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d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N-Element-Tab-White_RGB.png"/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0"/>
            <a:ext cx="237744" cy="3383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10"/>
          <p:cNvSpPr>
            <a:spLocks noChangeArrowheads="1"/>
          </p:cNvSpPr>
          <p:nvPr userDrawn="1"/>
        </p:nvSpPr>
        <p:spPr bwMode="gray">
          <a:xfrm>
            <a:off x="255636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1227" y="2996184"/>
            <a:ext cx="8046720" cy="585216"/>
          </a:xfrm>
        </p:spPr>
        <p:txBody>
          <a:bodyPr anchor="t">
            <a:noAutofit/>
          </a:bodyPr>
          <a:lstStyle>
            <a:lvl1pPr algn="l">
              <a:defRPr sz="5000" b="1" cap="all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7_End Slide N-tab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ed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N-Element-Tab-Square-White_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418910"/>
            <a:ext cx="1981200" cy="1982082"/>
          </a:xfrm>
          <a:prstGeom prst="rect">
            <a:avLst/>
          </a:prstGeom>
        </p:spPr>
      </p:pic>
      <p:sp>
        <p:nvSpPr>
          <p:cNvPr id="11" name="Rectangle 10"/>
          <p:cNvSpPr>
            <a:spLocks noChangeArrowheads="1"/>
          </p:cNvSpPr>
          <p:nvPr userDrawn="1"/>
        </p:nvSpPr>
        <p:spPr bwMode="gray">
          <a:xfrm>
            <a:off x="256032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123335840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8_End Slide Full Logo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ed s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Nielsen-Wordmark-White-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85" y="2590800"/>
            <a:ext cx="4393430" cy="1550768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gray">
          <a:xfrm>
            <a:off x="256032" y="6632364"/>
            <a:ext cx="25827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Copyright </a:t>
            </a:r>
            <a:r>
              <a:rPr kumimoji="0" 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© 2017 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 charset="0"/>
              </a:rPr>
              <a:t>The Nielsen Company. Confidential and proprietary.</a:t>
            </a:r>
          </a:p>
        </p:txBody>
      </p:sp>
    </p:spTree>
    <p:extLst>
      <p:ext uri="{BB962C8B-B14F-4D97-AF65-F5344CB8AC3E}">
        <p14:creationId xmlns:p14="http://schemas.microsoft.com/office/powerpoint/2010/main" val="38905519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Tabl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xfrm>
            <a:off x="594360" y="472282"/>
            <a:ext cx="8155940" cy="57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None/>
              <a:defRPr sz="3000" b="1" i="0" u="none" strike="noStrike" cap="none">
                <a:solidFill>
                  <a:schemeClr val="dk2"/>
                </a:solidFill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594360" y="1093171"/>
            <a:ext cx="8160321" cy="3151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None/>
              <a:defRPr sz="1800" i="0" u="none" strike="noStrike" cap="none">
                <a:solidFill>
                  <a:schemeClr val="dk2"/>
                </a:solidFill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800"/>
              </a:spcBef>
              <a:buClr>
                <a:schemeClr val="dk2"/>
              </a:buClr>
              <a:buNone/>
              <a:defRPr sz="2000" b="1" i="0" u="none" strike="noStrike" cap="none">
                <a:solidFill>
                  <a:schemeClr val="dk2"/>
                </a:solidFill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800" b="1" i="0" u="none" strike="noStrike" cap="none">
                <a:solidFill>
                  <a:schemeClr val="dk2"/>
                </a:solidFill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600" b="1" i="0" u="none" strike="noStrike" cap="none">
                <a:solidFill>
                  <a:schemeClr val="dk2"/>
                </a:solidFill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600" b="1" i="0" u="none" strike="noStrike" cap="none">
                <a:solidFill>
                  <a:schemeClr val="dk2"/>
                </a:solidFill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body" idx="2"/>
          </p:nvPr>
        </p:nvSpPr>
        <p:spPr>
          <a:xfrm>
            <a:off x="594358" y="6373369"/>
            <a:ext cx="8165591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60"/>
              </a:spcBef>
              <a:buClr>
                <a:schemeClr val="dk2"/>
              </a:buClr>
              <a:buNone/>
              <a:defRPr sz="800" i="0" u="none" strike="noStrike" cap="none">
                <a:solidFill>
                  <a:schemeClr val="dk2"/>
                </a:solidFill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800"/>
              </a:spcBef>
              <a:buClr>
                <a:schemeClr val="dk2"/>
              </a:buClr>
              <a:buNone/>
              <a:defRPr sz="2000" b="1" i="0" u="none" strike="noStrike" cap="none">
                <a:solidFill>
                  <a:schemeClr val="dk2"/>
                </a:solidFill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800" b="1" i="0" u="none" strike="noStrike" cap="none">
                <a:solidFill>
                  <a:schemeClr val="dk2"/>
                </a:solidFill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600" b="1" i="0" u="none" strike="noStrike" cap="none">
                <a:solidFill>
                  <a:schemeClr val="dk2"/>
                </a:solidFill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600" b="1" i="0" u="none" strike="noStrike" cap="none">
                <a:solidFill>
                  <a:schemeClr val="dk2"/>
                </a:solidFill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57966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Tabl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xfrm>
            <a:off x="594360" y="472282"/>
            <a:ext cx="8155940" cy="57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None/>
              <a:defRPr sz="3000" b="1" i="0" u="none" strike="noStrike" cap="none">
                <a:solidFill>
                  <a:schemeClr val="dk2"/>
                </a:solidFill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594360" y="1093171"/>
            <a:ext cx="8160321" cy="3151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None/>
              <a:defRPr sz="1800" i="0" u="none" strike="noStrike" cap="none">
                <a:solidFill>
                  <a:schemeClr val="dk2"/>
                </a:solidFill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800"/>
              </a:spcBef>
              <a:buClr>
                <a:schemeClr val="dk2"/>
              </a:buClr>
              <a:buNone/>
              <a:defRPr sz="2000" b="1" i="0" u="none" strike="noStrike" cap="none">
                <a:solidFill>
                  <a:schemeClr val="dk2"/>
                </a:solidFill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800" b="1" i="0" u="none" strike="noStrike" cap="none">
                <a:solidFill>
                  <a:schemeClr val="dk2"/>
                </a:solidFill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600" b="1" i="0" u="none" strike="noStrike" cap="none">
                <a:solidFill>
                  <a:schemeClr val="dk2"/>
                </a:solidFill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600" b="1" i="0" u="none" strike="noStrike" cap="none">
                <a:solidFill>
                  <a:schemeClr val="dk2"/>
                </a:solidFill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body" idx="2"/>
          </p:nvPr>
        </p:nvSpPr>
        <p:spPr>
          <a:xfrm>
            <a:off x="594358" y="6373369"/>
            <a:ext cx="8165591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60"/>
              </a:spcBef>
              <a:buClr>
                <a:schemeClr val="dk2"/>
              </a:buClr>
              <a:buNone/>
              <a:defRPr sz="800" i="0" u="none" strike="noStrike" cap="none">
                <a:solidFill>
                  <a:schemeClr val="dk2"/>
                </a:solidFill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800"/>
              </a:spcBef>
              <a:buClr>
                <a:schemeClr val="dk2"/>
              </a:buClr>
              <a:buNone/>
              <a:defRPr sz="2000" b="1" i="0" u="none" strike="noStrike" cap="none">
                <a:solidFill>
                  <a:schemeClr val="dk2"/>
                </a:solidFill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800" b="1" i="0" u="none" strike="noStrike" cap="none">
                <a:solidFill>
                  <a:schemeClr val="dk2"/>
                </a:solidFill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600" b="1" i="0" u="none" strike="noStrike" cap="none">
                <a:solidFill>
                  <a:schemeClr val="dk2"/>
                </a:solidFill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600" b="1" i="0" u="none" strike="noStrike" cap="none">
                <a:solidFill>
                  <a:schemeClr val="dk2"/>
                </a:solidFill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579661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2_Tabl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xfrm>
            <a:off x="594360" y="472282"/>
            <a:ext cx="8155940" cy="57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None/>
              <a:defRPr sz="3000" b="1" i="0" u="none" strike="noStrike" cap="none">
                <a:solidFill>
                  <a:schemeClr val="dk2"/>
                </a:solidFill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594360" y="1093171"/>
            <a:ext cx="8160321" cy="3151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None/>
              <a:defRPr sz="1800" i="0" u="none" strike="noStrike" cap="none">
                <a:solidFill>
                  <a:schemeClr val="dk2"/>
                </a:solidFill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800"/>
              </a:spcBef>
              <a:buClr>
                <a:schemeClr val="dk2"/>
              </a:buClr>
              <a:buNone/>
              <a:defRPr sz="2000" b="1" i="0" u="none" strike="noStrike" cap="none">
                <a:solidFill>
                  <a:schemeClr val="dk2"/>
                </a:solidFill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800" b="1" i="0" u="none" strike="noStrike" cap="none">
                <a:solidFill>
                  <a:schemeClr val="dk2"/>
                </a:solidFill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600" b="1" i="0" u="none" strike="noStrike" cap="none">
                <a:solidFill>
                  <a:schemeClr val="dk2"/>
                </a:solidFill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600" b="1" i="0" u="none" strike="noStrike" cap="none">
                <a:solidFill>
                  <a:schemeClr val="dk2"/>
                </a:solidFill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body" idx="2"/>
          </p:nvPr>
        </p:nvSpPr>
        <p:spPr>
          <a:xfrm>
            <a:off x="594358" y="6373369"/>
            <a:ext cx="8165591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60"/>
              </a:spcBef>
              <a:buClr>
                <a:schemeClr val="dk2"/>
              </a:buClr>
              <a:buNone/>
              <a:defRPr sz="800" i="0" u="none" strike="noStrike" cap="none">
                <a:solidFill>
                  <a:schemeClr val="dk2"/>
                </a:solidFill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800"/>
              </a:spcBef>
              <a:buClr>
                <a:schemeClr val="dk2"/>
              </a:buClr>
              <a:buNone/>
              <a:defRPr sz="2000" b="1" i="0" u="none" strike="noStrike" cap="none">
                <a:solidFill>
                  <a:schemeClr val="dk2"/>
                </a:solidFill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800" b="1" i="0" u="none" strike="noStrike" cap="none">
                <a:solidFill>
                  <a:schemeClr val="dk2"/>
                </a:solidFill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600" b="1" i="0" u="none" strike="noStrike" cap="none">
                <a:solidFill>
                  <a:schemeClr val="dk2"/>
                </a:solidFill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600" b="1" i="0" u="none" strike="noStrike" cap="none">
                <a:solidFill>
                  <a:schemeClr val="dk2"/>
                </a:solidFill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57966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3_Tabl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xfrm>
            <a:off x="594360" y="472282"/>
            <a:ext cx="8155940" cy="57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None/>
              <a:defRPr sz="3000" b="1" i="0" u="none" strike="noStrike" cap="none">
                <a:solidFill>
                  <a:schemeClr val="dk2"/>
                </a:solidFill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594360" y="1093171"/>
            <a:ext cx="8160321" cy="3151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None/>
              <a:defRPr sz="1800" i="0" u="none" strike="noStrike" cap="none">
                <a:solidFill>
                  <a:schemeClr val="dk2"/>
                </a:solidFill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800"/>
              </a:spcBef>
              <a:buClr>
                <a:schemeClr val="dk2"/>
              </a:buClr>
              <a:buNone/>
              <a:defRPr sz="2000" b="1" i="0" u="none" strike="noStrike" cap="none">
                <a:solidFill>
                  <a:schemeClr val="dk2"/>
                </a:solidFill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800" b="1" i="0" u="none" strike="noStrike" cap="none">
                <a:solidFill>
                  <a:schemeClr val="dk2"/>
                </a:solidFill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600" b="1" i="0" u="none" strike="noStrike" cap="none">
                <a:solidFill>
                  <a:schemeClr val="dk2"/>
                </a:solidFill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600" b="1" i="0" u="none" strike="noStrike" cap="none">
                <a:solidFill>
                  <a:schemeClr val="dk2"/>
                </a:solidFill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body" idx="2"/>
          </p:nvPr>
        </p:nvSpPr>
        <p:spPr>
          <a:xfrm>
            <a:off x="594358" y="6373369"/>
            <a:ext cx="8165591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60"/>
              </a:spcBef>
              <a:buClr>
                <a:schemeClr val="dk2"/>
              </a:buClr>
              <a:buNone/>
              <a:defRPr sz="800" i="0" u="none" strike="noStrike" cap="none">
                <a:solidFill>
                  <a:schemeClr val="dk2"/>
                </a:solidFill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800"/>
              </a:spcBef>
              <a:buClr>
                <a:schemeClr val="dk2"/>
              </a:buClr>
              <a:buNone/>
              <a:defRPr sz="2000" b="1" i="0" u="none" strike="noStrike" cap="none">
                <a:solidFill>
                  <a:schemeClr val="dk2"/>
                </a:solidFill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800" b="1" i="0" u="none" strike="noStrike" cap="none">
                <a:solidFill>
                  <a:schemeClr val="dk2"/>
                </a:solidFill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600" b="1" i="0" u="none" strike="noStrike" cap="none">
                <a:solidFill>
                  <a:schemeClr val="dk2"/>
                </a:solidFill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700"/>
              </a:spcBef>
              <a:buClr>
                <a:schemeClr val="dk2"/>
              </a:buClr>
              <a:buNone/>
              <a:defRPr sz="1600" b="1" i="0" u="none" strike="noStrike" cap="none">
                <a:solidFill>
                  <a:schemeClr val="dk2"/>
                </a:solidFill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None/>
              <a:defRPr sz="1600" b="1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5796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87" Type="http://schemas.openxmlformats.org/officeDocument/2006/relationships/slideLayout" Target="../slideLayouts/slideLayout87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90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lue Stri.jpg"/>
          <p:cNvPicPr>
            <a:picLocks noChangeAspect="1"/>
          </p:cNvPicPr>
          <p:nvPr/>
        </p:nvPicPr>
        <p:blipFill>
          <a:blip r:embed="rId9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648" cy="6858000"/>
          </a:xfrm>
          <a:prstGeom prst="rect">
            <a:avLst/>
          </a:prstGeom>
        </p:spPr>
      </p:pic>
      <p:sp>
        <p:nvSpPr>
          <p:cNvPr id="1027" name="Rectangle 10"/>
          <p:cNvSpPr>
            <a:spLocks noChangeArrowheads="1"/>
          </p:cNvSpPr>
          <p:nvPr/>
        </p:nvSpPr>
        <p:spPr bwMode="gray">
          <a:xfrm rot="-5400000">
            <a:off x="-1180192" y="5435465"/>
            <a:ext cx="25699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Copyright </a:t>
            </a:r>
            <a:r>
              <a:rPr lang="en-US" sz="600" dirty="0" smtClean="0">
                <a:solidFill>
                  <a:schemeClr val="bg1"/>
                </a:solidFill>
                <a:latin typeface="+mn-lt"/>
                <a:cs typeface="Calibri" charset="0"/>
              </a:rPr>
              <a:t>© 2017 </a:t>
            </a:r>
            <a:r>
              <a:rPr lang="en-US" sz="600" dirty="0">
                <a:solidFill>
                  <a:schemeClr val="bg1"/>
                </a:solidFill>
                <a:latin typeface="+mn-lt"/>
                <a:cs typeface="Calibri" charset="0"/>
              </a:rPr>
              <a:t>The Nielsen Company. Confidential and proprietary.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3725" y="676275"/>
            <a:ext cx="8166100" cy="571500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93725" y="2020888"/>
            <a:ext cx="8166100" cy="407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30" name="Text Box 17"/>
          <p:cNvSpPr txBox="1">
            <a:spLocks noChangeArrowheads="1"/>
          </p:cNvSpPr>
          <p:nvPr/>
        </p:nvSpPr>
        <p:spPr bwMode="auto">
          <a:xfrm>
            <a:off x="8877412" y="6600632"/>
            <a:ext cx="14106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defRPr/>
            </a:pPr>
            <a:fld id="{821CED4D-CD75-B444-97CD-3B51795349D8}" type="slidenum">
              <a:rPr lang="en-US" sz="900" smtClean="0">
                <a:solidFill>
                  <a:schemeClr val="tx2"/>
                </a:solidFill>
                <a:latin typeface="+mn-lt"/>
              </a:rPr>
              <a:pPr algn="ctr">
                <a:defRPr/>
              </a:pPr>
              <a:t>‹#›</a:t>
            </a:fld>
            <a:endParaRPr lang="en-US" sz="900" smtClean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3" name="Picture 2" descr="N-Element-Tab-Blue_RGB.png"/>
          <p:cNvPicPr>
            <a:picLocks noChangeAspect="1"/>
          </p:cNvPicPr>
          <p:nvPr/>
        </p:nvPicPr>
        <p:blipFill>
          <a:blip r:embed="rId9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0"/>
            <a:ext cx="236415" cy="3399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91" r:id="rId2"/>
    <p:sldLayoutId id="2147483919" r:id="rId3"/>
    <p:sldLayoutId id="2147483767" r:id="rId4"/>
    <p:sldLayoutId id="2147483766" r:id="rId5"/>
    <p:sldLayoutId id="2147483770" r:id="rId6"/>
    <p:sldLayoutId id="2147483771" r:id="rId7"/>
    <p:sldLayoutId id="2147483774" r:id="rId8"/>
    <p:sldLayoutId id="2147483775" r:id="rId9"/>
    <p:sldLayoutId id="2147483776" r:id="rId10"/>
    <p:sldLayoutId id="2147483788" r:id="rId11"/>
    <p:sldLayoutId id="2147483890" r:id="rId12"/>
    <p:sldLayoutId id="2147483796" r:id="rId13"/>
    <p:sldLayoutId id="2147483797" r:id="rId14"/>
    <p:sldLayoutId id="2147483889" r:id="rId15"/>
    <p:sldLayoutId id="2147483780" r:id="rId16"/>
    <p:sldLayoutId id="2147483790" r:id="rId17"/>
    <p:sldLayoutId id="2147483894" r:id="rId18"/>
    <p:sldLayoutId id="2147483895" r:id="rId19"/>
    <p:sldLayoutId id="2147483918" r:id="rId20"/>
    <p:sldLayoutId id="2147483801" r:id="rId21"/>
    <p:sldLayoutId id="2147483802" r:id="rId22"/>
    <p:sldLayoutId id="2147483805" r:id="rId23"/>
    <p:sldLayoutId id="2147483806" r:id="rId24"/>
    <p:sldLayoutId id="2147483807" r:id="rId25"/>
    <p:sldLayoutId id="2147483808" r:id="rId26"/>
    <p:sldLayoutId id="2147483809" r:id="rId27"/>
    <p:sldLayoutId id="2147483811" r:id="rId28"/>
    <p:sldLayoutId id="2147483896" r:id="rId29"/>
    <p:sldLayoutId id="2147483814" r:id="rId30"/>
    <p:sldLayoutId id="2147483815" r:id="rId31"/>
    <p:sldLayoutId id="2147483897" r:id="rId32"/>
    <p:sldLayoutId id="2147483818" r:id="rId33"/>
    <p:sldLayoutId id="2147483819" r:id="rId34"/>
    <p:sldLayoutId id="2147483898" r:id="rId35"/>
    <p:sldLayoutId id="2147483899" r:id="rId36"/>
    <p:sldLayoutId id="2147483920" r:id="rId37"/>
    <p:sldLayoutId id="2147483823" r:id="rId38"/>
    <p:sldLayoutId id="2147483824" r:id="rId39"/>
    <p:sldLayoutId id="2147483827" r:id="rId40"/>
    <p:sldLayoutId id="2147483828" r:id="rId41"/>
    <p:sldLayoutId id="2147483829" r:id="rId42"/>
    <p:sldLayoutId id="2147483830" r:id="rId43"/>
    <p:sldLayoutId id="2147483831" r:id="rId44"/>
    <p:sldLayoutId id="2147483833" r:id="rId45"/>
    <p:sldLayoutId id="2147483900" r:id="rId46"/>
    <p:sldLayoutId id="2147483836" r:id="rId47"/>
    <p:sldLayoutId id="2147483837" r:id="rId48"/>
    <p:sldLayoutId id="2147483901" r:id="rId49"/>
    <p:sldLayoutId id="2147483840" r:id="rId50"/>
    <p:sldLayoutId id="2147483841" r:id="rId51"/>
    <p:sldLayoutId id="2147483904" r:id="rId52"/>
    <p:sldLayoutId id="2147483905" r:id="rId53"/>
    <p:sldLayoutId id="2147483921" r:id="rId54"/>
    <p:sldLayoutId id="2147483845" r:id="rId55"/>
    <p:sldLayoutId id="2147483846" r:id="rId56"/>
    <p:sldLayoutId id="2147483849" r:id="rId57"/>
    <p:sldLayoutId id="2147483850" r:id="rId58"/>
    <p:sldLayoutId id="2147483851" r:id="rId59"/>
    <p:sldLayoutId id="2147483852" r:id="rId60"/>
    <p:sldLayoutId id="2147483853" r:id="rId61"/>
    <p:sldLayoutId id="2147483855" r:id="rId62"/>
    <p:sldLayoutId id="2147483906" r:id="rId63"/>
    <p:sldLayoutId id="2147483858" r:id="rId64"/>
    <p:sldLayoutId id="2147483859" r:id="rId65"/>
    <p:sldLayoutId id="2147483907" r:id="rId66"/>
    <p:sldLayoutId id="2147483862" r:id="rId67"/>
    <p:sldLayoutId id="2147483863" r:id="rId68"/>
    <p:sldLayoutId id="2147483910" r:id="rId69"/>
    <p:sldLayoutId id="2147483911" r:id="rId70"/>
    <p:sldLayoutId id="2147483922" r:id="rId71"/>
    <p:sldLayoutId id="2147483867" r:id="rId72"/>
    <p:sldLayoutId id="2147483868" r:id="rId73"/>
    <p:sldLayoutId id="2147483871" r:id="rId74"/>
    <p:sldLayoutId id="2147483872" r:id="rId75"/>
    <p:sldLayoutId id="2147483873" r:id="rId76"/>
    <p:sldLayoutId id="2147483874" r:id="rId77"/>
    <p:sldLayoutId id="2147483875" r:id="rId78"/>
    <p:sldLayoutId id="2147483877" r:id="rId79"/>
    <p:sldLayoutId id="2147483912" r:id="rId80"/>
    <p:sldLayoutId id="2147483880" r:id="rId81"/>
    <p:sldLayoutId id="2147483881" r:id="rId82"/>
    <p:sldLayoutId id="2147483913" r:id="rId83"/>
    <p:sldLayoutId id="2147483884" r:id="rId84"/>
    <p:sldLayoutId id="2147483885" r:id="rId85"/>
    <p:sldLayoutId id="2147483923" r:id="rId86"/>
    <p:sldLayoutId id="2147483924" r:id="rId87"/>
    <p:sldLayoutId id="2147483925" r:id="rId88"/>
    <p:sldLayoutId id="2147483926" r:id="rId89"/>
  </p:sldLayoutIdLst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b="1" kern="1200" cap="all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9DD9"/>
          </a:solidFill>
          <a:latin typeface="Calibri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9DD9"/>
          </a:solidFill>
          <a:latin typeface="Calibri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9DD9"/>
          </a:solidFill>
          <a:latin typeface="Calibri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9DD9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9DD9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9DD9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9DD9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rgbClr val="009DD9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30188" indent="-230188" algn="l" defTabSz="457200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461963" indent="-242888" algn="l" defTabSz="569913" rtl="0" eaLnBrk="1" fontAlgn="base" hangingPunct="1">
        <a:spcBef>
          <a:spcPts val="800"/>
        </a:spcBef>
        <a:spcAft>
          <a:spcPct val="0"/>
        </a:spcAft>
        <a:buClr>
          <a:schemeClr val="tx2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681038" indent="-227013" algn="l" defTabSz="457200" rtl="0" eaLnBrk="1" fontAlgn="base" hangingPunct="1">
        <a:spcBef>
          <a:spcPts val="700"/>
        </a:spcBef>
        <a:spcAft>
          <a:spcPct val="0"/>
        </a:spcAft>
        <a:buClr>
          <a:schemeClr val="tx2"/>
        </a:buClr>
        <a:buFont typeface="Arial" charset="0"/>
        <a:buChar char="•"/>
        <a:defRPr sz="1400" kern="1200">
          <a:solidFill>
            <a:schemeClr val="tx2"/>
          </a:solidFill>
          <a:latin typeface="+mn-lt"/>
          <a:ea typeface="ＭＳ Ｐゴシック" charset="0"/>
          <a:cs typeface="+mn-cs"/>
        </a:defRPr>
      </a:lvl3pPr>
      <a:lvl4pPr marL="912813" indent="-222250" algn="l" defTabSz="211138" rtl="0" eaLnBrk="1" fontAlgn="base" hangingPunct="1">
        <a:spcBef>
          <a:spcPts val="700"/>
        </a:spcBef>
        <a:spcAft>
          <a:spcPct val="0"/>
        </a:spcAft>
        <a:buClr>
          <a:schemeClr val="tx2"/>
        </a:buClr>
        <a:buFont typeface="Arial" charset="0"/>
        <a:buChar char="•"/>
        <a:defRPr sz="1200" kern="1200">
          <a:solidFill>
            <a:schemeClr val="tx2"/>
          </a:solidFill>
          <a:latin typeface="+mn-lt"/>
          <a:ea typeface="ＭＳ Ｐゴシック" charset="0"/>
          <a:cs typeface="+mn-cs"/>
        </a:defRPr>
      </a:lvl4pPr>
      <a:lvl5pPr marL="1143000" indent="-227013" algn="l" defTabSz="457200" rtl="0" eaLnBrk="1" fontAlgn="base" hangingPunct="1">
        <a:spcBef>
          <a:spcPts val="700"/>
        </a:spcBef>
        <a:spcAft>
          <a:spcPct val="0"/>
        </a:spcAft>
        <a:buClr>
          <a:schemeClr val="tx2"/>
        </a:buClr>
        <a:buFont typeface="Arial" charset="0"/>
        <a:buChar char="•"/>
        <a:defRPr sz="1200" kern="1200">
          <a:solidFill>
            <a:schemeClr val="tx2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8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8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7.xml"/><Relationship Id="rId5" Type="http://schemas.microsoft.com/office/2007/relationships/hdphoto" Target="../media/hdphoto1.wdp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87.xml"/><Relationship Id="rId5" Type="http://schemas.microsoft.com/office/2007/relationships/hdphoto" Target="../media/hdphoto1.wdp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8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8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8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8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8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8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13" Type="http://schemas.openxmlformats.org/officeDocument/2006/relationships/image" Target="../media/image37.emf"/><Relationship Id="rId18" Type="http://schemas.openxmlformats.org/officeDocument/2006/relationships/image" Target="../media/image42.emf"/><Relationship Id="rId26" Type="http://schemas.openxmlformats.org/officeDocument/2006/relationships/image" Target="../media/image50.emf"/><Relationship Id="rId3" Type="http://schemas.openxmlformats.org/officeDocument/2006/relationships/image" Target="../media/image27.jpg"/><Relationship Id="rId21" Type="http://schemas.openxmlformats.org/officeDocument/2006/relationships/image" Target="../media/image45.emf"/><Relationship Id="rId7" Type="http://schemas.openxmlformats.org/officeDocument/2006/relationships/image" Target="../media/image31.emf"/><Relationship Id="rId12" Type="http://schemas.openxmlformats.org/officeDocument/2006/relationships/image" Target="../media/image36.emf"/><Relationship Id="rId17" Type="http://schemas.openxmlformats.org/officeDocument/2006/relationships/image" Target="../media/image41.emf"/><Relationship Id="rId25" Type="http://schemas.openxmlformats.org/officeDocument/2006/relationships/image" Target="../media/image49.emf"/><Relationship Id="rId2" Type="http://schemas.openxmlformats.org/officeDocument/2006/relationships/image" Target="../media/image26.png"/><Relationship Id="rId16" Type="http://schemas.openxmlformats.org/officeDocument/2006/relationships/image" Target="../media/image40.emf"/><Relationship Id="rId20" Type="http://schemas.openxmlformats.org/officeDocument/2006/relationships/image" Target="../media/image44.emf"/><Relationship Id="rId29" Type="http://schemas.openxmlformats.org/officeDocument/2006/relationships/image" Target="../media/image53.emf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30.emf"/><Relationship Id="rId11" Type="http://schemas.openxmlformats.org/officeDocument/2006/relationships/image" Target="../media/image35.emf"/><Relationship Id="rId24" Type="http://schemas.openxmlformats.org/officeDocument/2006/relationships/image" Target="../media/image48.emf"/><Relationship Id="rId32" Type="http://schemas.openxmlformats.org/officeDocument/2006/relationships/image" Target="../media/image56.emf"/><Relationship Id="rId5" Type="http://schemas.openxmlformats.org/officeDocument/2006/relationships/image" Target="../media/image29.emf"/><Relationship Id="rId15" Type="http://schemas.openxmlformats.org/officeDocument/2006/relationships/image" Target="../media/image39.emf"/><Relationship Id="rId23" Type="http://schemas.openxmlformats.org/officeDocument/2006/relationships/image" Target="../media/image47.emf"/><Relationship Id="rId28" Type="http://schemas.openxmlformats.org/officeDocument/2006/relationships/image" Target="../media/image52.emf"/><Relationship Id="rId10" Type="http://schemas.openxmlformats.org/officeDocument/2006/relationships/image" Target="../media/image34.emf"/><Relationship Id="rId19" Type="http://schemas.openxmlformats.org/officeDocument/2006/relationships/image" Target="../media/image43.emf"/><Relationship Id="rId31" Type="http://schemas.openxmlformats.org/officeDocument/2006/relationships/image" Target="../media/image55.emf"/><Relationship Id="rId4" Type="http://schemas.openxmlformats.org/officeDocument/2006/relationships/image" Target="../media/image28.emf"/><Relationship Id="rId9" Type="http://schemas.openxmlformats.org/officeDocument/2006/relationships/image" Target="../media/image33.emf"/><Relationship Id="rId14" Type="http://schemas.openxmlformats.org/officeDocument/2006/relationships/image" Target="../media/image38.emf"/><Relationship Id="rId22" Type="http://schemas.openxmlformats.org/officeDocument/2006/relationships/image" Target="../media/image46.emf"/><Relationship Id="rId27" Type="http://schemas.openxmlformats.org/officeDocument/2006/relationships/image" Target="../media/image51.emf"/><Relationship Id="rId30" Type="http://schemas.openxmlformats.org/officeDocument/2006/relationships/image" Target="../media/image54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 txBox="1">
            <a:spLocks noGrp="1"/>
          </p:cNvSpPr>
          <p:nvPr>
            <p:ph type="subTitle" idx="1"/>
          </p:nvPr>
        </p:nvSpPr>
        <p:spPr>
          <a:xfrm>
            <a:off x="287929" y="4181855"/>
            <a:ext cx="6919293" cy="665163"/>
          </a:xfrm>
          <a:prstGeom prst="rect">
            <a:avLst/>
          </a:prstGeom>
          <a:noFill/>
          <a:ln>
            <a:noFill/>
          </a:ln>
        </p:spPr>
        <p:txBody>
          <a:bodyPr lIns="91425" tIns="0" rIns="91425" bIns="0" anchor="t" anchorCtr="0">
            <a:noAutofit/>
          </a:bodyPr>
          <a:lstStyle/>
          <a:p>
            <a:pPr lvl="0">
              <a:spcBef>
                <a:spcPts val="0"/>
              </a:spcBef>
              <a:buSzPct val="25000"/>
            </a:pPr>
            <a:r>
              <a:rPr lang="pt-BR" sz="1800" i="1" dirty="0"/>
              <a:t>RESULTADOS: </a:t>
            </a:r>
            <a:r>
              <a:rPr lang="pt-BR" sz="1800" i="1" dirty="0" smtClean="0"/>
              <a:t>2017 X 2016</a:t>
            </a:r>
            <a:endParaRPr lang="pt-BR" sz="1800" i="1" dirty="0"/>
          </a:p>
        </p:txBody>
      </p:sp>
      <p:sp>
        <p:nvSpPr>
          <p:cNvPr id="540" name="Shape 540"/>
          <p:cNvSpPr txBox="1">
            <a:spLocks noGrp="1"/>
          </p:cNvSpPr>
          <p:nvPr>
            <p:ph type="body" idx="4294967295"/>
          </p:nvPr>
        </p:nvSpPr>
        <p:spPr>
          <a:xfrm>
            <a:off x="247427" y="5627107"/>
            <a:ext cx="2891062" cy="6973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1200" i="0" u="none" strike="noStrike" cap="none" dirty="0" err="1" smtClean="0">
                <a:solidFill>
                  <a:srgbClr val="FFFFFF"/>
                </a:solidFill>
              </a:rPr>
              <a:t>Junho</a:t>
            </a:r>
            <a:r>
              <a:rPr lang="en-US" sz="1200" i="0" u="none" strike="noStrike" cap="none" dirty="0" smtClean="0">
                <a:solidFill>
                  <a:srgbClr val="FFFFFF"/>
                </a:solidFill>
              </a:rPr>
              <a:t>, 2017</a:t>
            </a:r>
            <a:endParaRPr lang="en-US" sz="1200" i="0" u="none" strike="noStrike" cap="none" dirty="0">
              <a:solidFill>
                <a:srgbClr val="FFFFFF"/>
              </a:solidFill>
            </a:endParaRPr>
          </a:p>
        </p:txBody>
      </p:sp>
      <p:sp>
        <p:nvSpPr>
          <p:cNvPr id="541" name="Shape 541"/>
          <p:cNvSpPr txBox="1">
            <a:spLocks noGrp="1"/>
          </p:cNvSpPr>
          <p:nvPr>
            <p:ph type="ctrTitle"/>
          </p:nvPr>
        </p:nvSpPr>
        <p:spPr>
          <a:xfrm>
            <a:off x="242830" y="2816352"/>
            <a:ext cx="6919971" cy="1310219"/>
          </a:xfrm>
          <a:prstGeom prst="rect">
            <a:avLst/>
          </a:prstGeom>
          <a:noFill/>
          <a:ln>
            <a:noFill/>
          </a:ln>
        </p:spPr>
        <p:txBody>
          <a:bodyPr lIns="91425" tIns="0" rIns="91425" bIns="0" anchor="b" anchorCtr="0">
            <a:noAutofit/>
          </a:bodyPr>
          <a:lstStyle/>
          <a:p>
            <a:pPr lvl="0">
              <a:buSzPct val="25000"/>
            </a:pPr>
            <a:r>
              <a:rPr lang="pt-BR" dirty="0" smtClean="0"/>
              <a:t>PAINEL DAS VENDAS DE LIVROS NO BRASIL</a:t>
            </a:r>
            <a:endParaRPr lang="en-US" sz="4200" i="0" u="none" strike="noStrike" cap="none" dirty="0">
              <a:solidFill>
                <a:schemeClr val="lt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615" y="1231030"/>
            <a:ext cx="986086" cy="126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30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>
                <a:latin typeface="+mj-lt"/>
              </a:rPr>
              <a:t>COMPARATIVO </a:t>
            </a:r>
            <a:r>
              <a:rPr lang="pt-BR" sz="2800" dirty="0" smtClean="0">
                <a:latin typeface="+mj-lt"/>
              </a:rPr>
              <a:t>5º </a:t>
            </a:r>
            <a:r>
              <a:rPr lang="pt-BR" sz="2800" dirty="0">
                <a:latin typeface="+mj-lt"/>
              </a:rPr>
              <a:t>PERÍODO – 2016 X </a:t>
            </a:r>
            <a:r>
              <a:rPr lang="pt-BR" sz="2800" dirty="0" smtClean="0">
                <a:latin typeface="+mj-lt"/>
              </a:rPr>
              <a:t>2017</a:t>
            </a:r>
            <a:endParaRPr lang="pt-BR" sz="2800" dirty="0">
              <a:latin typeface="+mj-lt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2"/>
          </p:nvPr>
        </p:nvSpPr>
        <p:spPr/>
        <p:txBody>
          <a:bodyPr anchor="ctr"/>
          <a:lstStyle/>
          <a:p>
            <a:r>
              <a:rPr lang="pt-BR" sz="700" dirty="0"/>
              <a:t>T. Mercado – Período </a:t>
            </a:r>
            <a:r>
              <a:rPr lang="pt-BR" sz="700" dirty="0" smtClean="0"/>
              <a:t>5:  </a:t>
            </a:r>
            <a:r>
              <a:rPr lang="pt-BR" sz="700" dirty="0"/>
              <a:t>2016 </a:t>
            </a:r>
            <a:r>
              <a:rPr lang="pt-BR" sz="700" dirty="0" smtClean="0"/>
              <a:t>(25/04  </a:t>
            </a:r>
            <a:r>
              <a:rPr lang="pt-BR" sz="700" dirty="0"/>
              <a:t>a </a:t>
            </a:r>
            <a:r>
              <a:rPr lang="pt-BR" sz="700" dirty="0" smtClean="0"/>
              <a:t>22/05/2016</a:t>
            </a:r>
            <a:r>
              <a:rPr lang="pt-BR" sz="700" dirty="0"/>
              <a:t>) x 2017 24/04  a 21/05/2017)</a:t>
            </a:r>
          </a:p>
          <a:p>
            <a:r>
              <a:rPr lang="pt-BR" sz="700" dirty="0"/>
              <a:t>Fonte: Nielsen | Nielsen </a:t>
            </a:r>
            <a:r>
              <a:rPr lang="pt-BR" sz="700" dirty="0" smtClean="0"/>
              <a:t>BookScan</a:t>
            </a:r>
            <a:endParaRPr lang="pt-BR" sz="7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46858"/>
              </p:ext>
            </p:extLst>
          </p:nvPr>
        </p:nvGraphicFramePr>
        <p:xfrm>
          <a:off x="827584" y="2257483"/>
          <a:ext cx="7740420" cy="384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02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40000"/>
                <a:gridCol w="1890210"/>
                <a:gridCol w="1620000"/>
              </a:tblGrid>
              <a:tr h="768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5F5F5F"/>
                          </a:solidFill>
                          <a:effectLst/>
                          <a:latin typeface="Arial"/>
                        </a:rPr>
                        <a:t>2.747.014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VOLUME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5F5F5F"/>
                          </a:solidFill>
                          <a:effectLst/>
                          <a:latin typeface="Arial"/>
                        </a:rPr>
                        <a:t>2.860.393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B21DAC"/>
                          </a:solidFill>
                          <a:effectLst/>
                          <a:latin typeface="Arial"/>
                        </a:rPr>
                        <a:t>4,13%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8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5F5F5F"/>
                          </a:solidFill>
                          <a:effectLst/>
                          <a:latin typeface="Arial"/>
                        </a:rPr>
                        <a:t> R</a:t>
                      </a:r>
                      <a:r>
                        <a:rPr lang="pt-BR" sz="1600" b="0" i="0" u="none" strike="noStrike" dirty="0" smtClean="0">
                          <a:solidFill>
                            <a:srgbClr val="5F5F5F"/>
                          </a:solidFill>
                          <a:effectLst/>
                          <a:latin typeface="Arial"/>
                        </a:rPr>
                        <a:t>$ 104.594.477,56 </a:t>
                      </a:r>
                      <a:endParaRPr lang="pt-BR" sz="1600" b="0" i="0" u="none" strike="noStrike" dirty="0">
                        <a:solidFill>
                          <a:srgbClr val="5F5F5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VALOR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5F5F5F"/>
                          </a:solidFill>
                          <a:effectLst/>
                          <a:latin typeface="Arial"/>
                        </a:rPr>
                        <a:t> R</a:t>
                      </a:r>
                      <a:r>
                        <a:rPr lang="pt-BR" sz="1600" b="0" i="0" u="none" strike="noStrike" dirty="0" smtClean="0">
                          <a:solidFill>
                            <a:srgbClr val="5F5F5F"/>
                          </a:solidFill>
                          <a:effectLst/>
                          <a:latin typeface="Arial"/>
                        </a:rPr>
                        <a:t>$ 112.200.491,37 </a:t>
                      </a:r>
                      <a:endParaRPr lang="pt-BR" sz="1600" b="0" i="0" u="none" strike="noStrike" dirty="0">
                        <a:solidFill>
                          <a:srgbClr val="5F5F5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B21DAC"/>
                          </a:solidFill>
                          <a:effectLst/>
                          <a:latin typeface="Arial"/>
                        </a:rPr>
                        <a:t>7,27%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8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5F5F5F"/>
                          </a:solidFill>
                          <a:effectLst/>
                          <a:latin typeface="Arial"/>
                        </a:rPr>
                        <a:t>105.687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ISBN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5F5F5F"/>
                          </a:solidFill>
                          <a:effectLst/>
                          <a:latin typeface="Arial"/>
                        </a:rPr>
                        <a:t>128.894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B21DAC"/>
                          </a:solidFill>
                          <a:effectLst/>
                          <a:latin typeface="Arial"/>
                        </a:rPr>
                        <a:t>21,96%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8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5F5F5F"/>
                          </a:solidFill>
                          <a:effectLst/>
                          <a:latin typeface="Arial"/>
                        </a:rPr>
                        <a:t> R</a:t>
                      </a:r>
                      <a:r>
                        <a:rPr lang="pt-BR" sz="1600" b="0" i="0" u="none" strike="noStrike" dirty="0" smtClean="0">
                          <a:solidFill>
                            <a:srgbClr val="5F5F5F"/>
                          </a:solidFill>
                          <a:effectLst/>
                          <a:latin typeface="Arial"/>
                        </a:rPr>
                        <a:t>$ 38,08 </a:t>
                      </a:r>
                      <a:endParaRPr lang="pt-BR" sz="1600" b="0" i="0" u="none" strike="noStrike" dirty="0">
                        <a:solidFill>
                          <a:srgbClr val="5F5F5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PREÇO MÉDIO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5F5F5F"/>
                          </a:solidFill>
                          <a:effectLst/>
                          <a:latin typeface="Arial"/>
                        </a:rPr>
                        <a:t> R</a:t>
                      </a:r>
                      <a:r>
                        <a:rPr lang="pt-BR" sz="1600" b="0" i="0" u="none" strike="noStrike" dirty="0" smtClean="0">
                          <a:solidFill>
                            <a:srgbClr val="5F5F5F"/>
                          </a:solidFill>
                          <a:effectLst/>
                          <a:latin typeface="Arial"/>
                        </a:rPr>
                        <a:t>$ 39,23 </a:t>
                      </a:r>
                      <a:endParaRPr lang="pt-BR" sz="1600" b="0" i="0" u="none" strike="noStrike" dirty="0">
                        <a:solidFill>
                          <a:srgbClr val="5F5F5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B21DAC"/>
                          </a:solidFill>
                          <a:effectLst/>
                          <a:latin typeface="Arial"/>
                        </a:rPr>
                        <a:t>3,02%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8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5F5F5F"/>
                          </a:solidFill>
                          <a:effectLst/>
                          <a:latin typeface="Arial"/>
                        </a:rPr>
                        <a:t>19,26%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DESCONTO MÉDIO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5F5F5F"/>
                          </a:solidFill>
                          <a:effectLst/>
                          <a:latin typeface="Arial"/>
                        </a:rPr>
                        <a:t>19,09%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B21DAC"/>
                          </a:solidFill>
                          <a:effectLst/>
                          <a:latin typeface="Arial"/>
                        </a:rPr>
                        <a:t>-</a:t>
                      </a:r>
                      <a:r>
                        <a:rPr lang="pt-BR" sz="1600" b="1" i="0" u="none" strike="noStrike" dirty="0" smtClean="0">
                          <a:solidFill>
                            <a:srgbClr val="B21DAC"/>
                          </a:solidFill>
                          <a:effectLst/>
                          <a:latin typeface="Arial"/>
                        </a:rPr>
                        <a:t>0,17</a:t>
                      </a:r>
                      <a:r>
                        <a:rPr lang="pt-BR" sz="1600" b="1" i="0" u="none" strike="noStrike" baseline="0" dirty="0" smtClean="0">
                          <a:solidFill>
                            <a:srgbClr val="B21DAC"/>
                          </a:solidFill>
                          <a:effectLst/>
                          <a:latin typeface="Arial"/>
                        </a:rPr>
                        <a:t> p.p.</a:t>
                      </a:r>
                      <a:endParaRPr lang="pt-BR" sz="1600" b="1" i="0" u="none" strike="noStrike" dirty="0">
                        <a:solidFill>
                          <a:srgbClr val="B21DAC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115616" y="1650963"/>
            <a:ext cx="1296144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2016</a:t>
            </a:r>
            <a:endParaRPr lang="pt-BR" sz="2000" b="1" dirty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43922" y="1650963"/>
            <a:ext cx="1296144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2017</a:t>
            </a:r>
            <a:endParaRPr lang="pt-BR" sz="2000" b="1" dirty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69288" y="1650963"/>
            <a:ext cx="129614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>
              <a:buSzPct val="25000"/>
            </a:pPr>
            <a:r>
              <a:rPr lang="pt-BR" sz="2000" b="1" i="1" dirty="0">
                <a:solidFill>
                  <a:schemeClr val="accent2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Variação</a:t>
            </a:r>
          </a:p>
        </p:txBody>
      </p:sp>
    </p:spTree>
    <p:extLst>
      <p:ext uri="{BB962C8B-B14F-4D97-AF65-F5344CB8AC3E}">
        <p14:creationId xmlns:p14="http://schemas.microsoft.com/office/powerpoint/2010/main" val="213928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>
                <a:latin typeface="+mj-lt"/>
              </a:rPr>
              <a:t>FATURAMENTO E VOLUME </a:t>
            </a:r>
            <a:r>
              <a:rPr lang="pt-BR" sz="2800" dirty="0" smtClean="0">
                <a:latin typeface="+mj-lt"/>
              </a:rPr>
              <a:t>2017 X 2016 </a:t>
            </a:r>
            <a:endParaRPr lang="pt-BR" sz="2800" dirty="0">
              <a:latin typeface="+mj-lt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r>
              <a:rPr lang="pt-BR" sz="1400" dirty="0">
                <a:latin typeface="+mj-lt"/>
              </a:rPr>
              <a:t>CRESCIMENTO DAS VENDAS EM VOLUME E FATURAMENTO EM </a:t>
            </a:r>
            <a:r>
              <a:rPr lang="pt-BR" sz="1400" dirty="0" smtClean="0">
                <a:latin typeface="+mj-lt"/>
              </a:rPr>
              <a:t>2017 </a:t>
            </a:r>
            <a:r>
              <a:rPr lang="pt-BR" sz="1400" dirty="0">
                <a:latin typeface="+mj-lt"/>
              </a:rPr>
              <a:t>COMPARADO AO MESMO PERÍODO ACUMULADO EM </a:t>
            </a:r>
            <a:r>
              <a:rPr lang="pt-BR" sz="1400" dirty="0" smtClean="0">
                <a:latin typeface="+mj-lt"/>
              </a:rPr>
              <a:t>2016 </a:t>
            </a:r>
            <a:endParaRPr lang="pt-BR" sz="1400" dirty="0">
              <a:latin typeface="+mj-lt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noFill/>
          <a:ln>
            <a:noFill/>
          </a:ln>
        </p:spPr>
        <p:txBody>
          <a:bodyPr lIns="91425" tIns="91425" rIns="91425" bIns="91425" anchor="ctr" anchorCtr="0"/>
          <a:lstStyle/>
          <a:p>
            <a:r>
              <a:rPr lang="pt-BR" sz="700" dirty="0"/>
              <a:t>T. Mercado – Acumulado WK01 / </a:t>
            </a:r>
            <a:r>
              <a:rPr lang="pt-BR" sz="700" dirty="0" smtClean="0"/>
              <a:t>WK20:  </a:t>
            </a:r>
            <a:r>
              <a:rPr lang="pt-BR" sz="700" dirty="0"/>
              <a:t>2016 (04/01 </a:t>
            </a:r>
            <a:r>
              <a:rPr lang="pt-BR" sz="700" dirty="0" smtClean="0"/>
              <a:t>a 22/05/2016</a:t>
            </a:r>
            <a:r>
              <a:rPr lang="pt-BR" sz="700" dirty="0"/>
              <a:t>) x 2017 (02/01 a </a:t>
            </a:r>
            <a:r>
              <a:rPr lang="pt-BR" sz="700" dirty="0" smtClean="0"/>
              <a:t>21/05/2017</a:t>
            </a:r>
            <a:r>
              <a:rPr lang="pt-BR" sz="700" dirty="0"/>
              <a:t>)</a:t>
            </a:r>
          </a:p>
          <a:p>
            <a:r>
              <a:rPr lang="pt-BR" sz="700" dirty="0"/>
              <a:t>Fonte: Nielsen | Nielsen BookScan</a:t>
            </a:r>
          </a:p>
        </p:txBody>
      </p:sp>
      <p:graphicFrame>
        <p:nvGraphicFramePr>
          <p:cNvPr id="25" name="Gráfico 4"/>
          <p:cNvGraphicFramePr/>
          <p:nvPr>
            <p:extLst>
              <p:ext uri="{D42A27DB-BD31-4B8C-83A1-F6EECF244321}">
                <p14:modId xmlns:p14="http://schemas.microsoft.com/office/powerpoint/2010/main" val="3270432251"/>
              </p:ext>
            </p:extLst>
          </p:nvPr>
        </p:nvGraphicFramePr>
        <p:xfrm>
          <a:off x="269133" y="1713812"/>
          <a:ext cx="3960000" cy="38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6" name="Group 25"/>
          <p:cNvGrpSpPr/>
          <p:nvPr/>
        </p:nvGrpSpPr>
        <p:grpSpPr>
          <a:xfrm>
            <a:off x="-343543" y="5787190"/>
            <a:ext cx="4451963" cy="313904"/>
            <a:chOff x="179512" y="5371820"/>
            <a:chExt cx="4451963" cy="235428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743475" y="5607248"/>
              <a:ext cx="3888000" cy="0"/>
            </a:xfrm>
            <a:prstGeom prst="line">
              <a:avLst/>
            </a:prstGeom>
            <a:solidFill>
              <a:srgbClr val="F15722"/>
            </a:solidFill>
            <a:ln w="12700" cap="flat" cmpd="sng" algn="ctr">
              <a:solidFill>
                <a:srgbClr val="F15722"/>
              </a:solidFill>
              <a:prstDash val="solid"/>
            </a:ln>
            <a:effectLst/>
          </p:spPr>
        </p:cxnSp>
        <p:sp>
          <p:nvSpPr>
            <p:cNvPr id="28" name="CaixaDeTexto 9"/>
            <p:cNvSpPr txBox="1"/>
            <p:nvPr/>
          </p:nvSpPr>
          <p:spPr>
            <a:xfrm>
              <a:off x="179512" y="5371820"/>
              <a:ext cx="4176464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1572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 VARIAÇÃO DE 6,63%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256000" y="1754742"/>
            <a:ext cx="3888000" cy="315997"/>
            <a:chOff x="4761119" y="2480919"/>
            <a:chExt cx="3888000" cy="236998"/>
          </a:xfrm>
        </p:grpSpPr>
        <p:cxnSp>
          <p:nvCxnSpPr>
            <p:cNvPr id="34" name="Straight Connector 7"/>
            <p:cNvCxnSpPr/>
            <p:nvPr/>
          </p:nvCxnSpPr>
          <p:spPr>
            <a:xfrm flipH="1">
              <a:off x="4761119" y="2717917"/>
              <a:ext cx="3888000" cy="0"/>
            </a:xfrm>
            <a:prstGeom prst="line">
              <a:avLst/>
            </a:prstGeom>
            <a:solidFill>
              <a:srgbClr val="007FC7"/>
            </a:solidFill>
            <a:ln w="12700" cap="flat" cmpd="sng" algn="ctr">
              <a:solidFill>
                <a:srgbClr val="0070C0"/>
              </a:solidFill>
              <a:prstDash val="solid"/>
            </a:ln>
            <a:effectLst/>
          </p:spPr>
        </p:cxnSp>
        <p:sp>
          <p:nvSpPr>
            <p:cNvPr id="33" name="CaixaDeTexto 13"/>
            <p:cNvSpPr txBox="1"/>
            <p:nvPr/>
          </p:nvSpPr>
          <p:spPr>
            <a:xfrm>
              <a:off x="4967536" y="2480919"/>
              <a:ext cx="3528392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 VARIAÇÃO DE 5,49%</a:t>
              </a:r>
            </a:p>
          </p:txBody>
        </p:sp>
      </p:grpSp>
      <p:graphicFrame>
        <p:nvGraphicFramePr>
          <p:cNvPr id="36" name="Gráfico 4"/>
          <p:cNvGraphicFramePr/>
          <p:nvPr>
            <p:extLst>
              <p:ext uri="{D42A27DB-BD31-4B8C-83A1-F6EECF244321}">
                <p14:modId xmlns:p14="http://schemas.microsoft.com/office/powerpoint/2010/main" val="2953265979"/>
              </p:ext>
            </p:extLst>
          </p:nvPr>
        </p:nvGraphicFramePr>
        <p:xfrm>
          <a:off x="4896000" y="2304000"/>
          <a:ext cx="3960000" cy="38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0550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5" grpId="0">
        <p:bldAsOne/>
      </p:bldGraphic>
      <p:bldGraphic spid="3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400" dirty="0"/>
              <a:t>ANALISANDO O FATURAMENTO COM PREÇO CHEIO (HIPOTÉTICO) OBSERVAMOS UMA VARIAÇÃO  DE </a:t>
            </a:r>
            <a:r>
              <a:rPr lang="pt-BR" sz="1400" dirty="0" smtClean="0"/>
              <a:t>9,18%</a:t>
            </a:r>
            <a:endParaRPr lang="pt-BR" sz="1400" dirty="0"/>
          </a:p>
        </p:txBody>
      </p:sp>
      <p:graphicFrame>
        <p:nvGraphicFramePr>
          <p:cNvPr id="22" name="Gráfico 5"/>
          <p:cNvGraphicFramePr/>
          <p:nvPr>
            <p:extLst>
              <p:ext uri="{D42A27DB-BD31-4B8C-83A1-F6EECF244321}">
                <p14:modId xmlns:p14="http://schemas.microsoft.com/office/powerpoint/2010/main" val="34431456"/>
              </p:ext>
            </p:extLst>
          </p:nvPr>
        </p:nvGraphicFramePr>
        <p:xfrm>
          <a:off x="540088" y="2003913"/>
          <a:ext cx="4824000" cy="3870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Chart 22"/>
          <p:cNvGraphicFramePr/>
          <p:nvPr>
            <p:extLst>
              <p:ext uri="{D42A27DB-BD31-4B8C-83A1-F6EECF244321}">
                <p14:modId xmlns:p14="http://schemas.microsoft.com/office/powerpoint/2010/main" val="1153464575"/>
              </p:ext>
            </p:extLst>
          </p:nvPr>
        </p:nvGraphicFramePr>
        <p:xfrm>
          <a:off x="539552" y="2469480"/>
          <a:ext cx="4824536" cy="3416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noFill/>
          <a:ln>
            <a:noFill/>
          </a:ln>
        </p:spPr>
        <p:txBody>
          <a:bodyPr lIns="91425" tIns="91425" rIns="91425" bIns="91425" anchor="ctr" anchorCtr="0"/>
          <a:lstStyle/>
          <a:p>
            <a:r>
              <a:rPr lang="pt-BR" sz="700" dirty="0" smtClean="0"/>
              <a:t>T. Mercado – Acumulado WK01 / WK20:  2016 (04/01 a 22/05/2016) x 2017 (02/01 a 21/05/2017)</a:t>
            </a:r>
            <a:endParaRPr lang="pt-BR" sz="700" dirty="0"/>
          </a:p>
          <a:p>
            <a:r>
              <a:rPr lang="pt-BR" sz="700" dirty="0"/>
              <a:t>Fonte: Nielsen | Nielsen BookScan</a:t>
            </a:r>
          </a:p>
        </p:txBody>
      </p:sp>
      <p:graphicFrame>
        <p:nvGraphicFramePr>
          <p:cNvPr id="21" name="Chart 20"/>
          <p:cNvGraphicFramePr/>
          <p:nvPr>
            <p:extLst>
              <p:ext uri="{D42A27DB-BD31-4B8C-83A1-F6EECF244321}">
                <p14:modId xmlns:p14="http://schemas.microsoft.com/office/powerpoint/2010/main" val="1273183853"/>
              </p:ext>
            </p:extLst>
          </p:nvPr>
        </p:nvGraphicFramePr>
        <p:xfrm>
          <a:off x="5328000" y="2088148"/>
          <a:ext cx="3409200" cy="3756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Rectangle 23"/>
          <p:cNvSpPr/>
          <p:nvPr/>
        </p:nvSpPr>
        <p:spPr>
          <a:xfrm>
            <a:off x="467544" y="2579757"/>
            <a:ext cx="360040" cy="372956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004048" y="2084850"/>
            <a:ext cx="360040" cy="406022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5265699" y="2052986"/>
            <a:ext cx="0" cy="3816000"/>
          </a:xfrm>
          <a:prstGeom prst="line">
            <a:avLst/>
          </a:prstGeom>
          <a:noFill/>
          <a:ln w="10795" cap="flat" cmpd="sng" algn="ctr">
            <a:solidFill>
              <a:srgbClr val="FFFFFF">
                <a:lumMod val="65000"/>
              </a:srgbClr>
            </a:solidFill>
            <a:prstDash val="dash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768849" y="5991135"/>
            <a:ext cx="7884822" cy="338554"/>
          </a:xfrm>
          <a:prstGeom prst="rect">
            <a:avLst/>
          </a:prstGeom>
          <a:noFill/>
          <a:ln>
            <a:solidFill>
              <a:srgbClr val="009DD9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         Faturamento “C/ Política de Desconto” refere-se  ao valor efetivamento vendido com os descontos aplicados pelas redes varejistas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         Faturamento “C/ Preço Cheio” situação hipotética onde todos os títulos são vendido pelo preço de capa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1792" y="5874294"/>
            <a:ext cx="612000" cy="288000"/>
          </a:xfrm>
          <a:prstGeom prst="rect">
            <a:avLst/>
          </a:prstGeom>
          <a:solidFill>
            <a:srgbClr val="009DD9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/>
              <a:t>COMPARATIVO DO FATURAMENTO</a:t>
            </a:r>
            <a:br>
              <a:rPr lang="pt-BR" sz="2800" dirty="0"/>
            </a:br>
            <a:r>
              <a:rPr lang="pt-BR" sz="2800" dirty="0"/>
              <a:t>CHEIO E COM </a:t>
            </a:r>
            <a:r>
              <a:rPr lang="pt-BR" sz="2800" dirty="0" smtClean="0"/>
              <a:t>DESCONTO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33700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 smtClean="0"/>
              <a:t>R$ MÉDIO E ISBNS VENDIDOS 2017 X 2016</a:t>
            </a:r>
            <a:endParaRPr lang="pt-BR" sz="2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r>
              <a:rPr lang="pt-BR" sz="1400" dirty="0"/>
              <a:t>CRESCIMENTO DAS VENDAS EM VOLUME E FATURAMENTO EM 2017 COMPARADO AO MESMO PERÍODO ACUMULADO EM 2016 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noFill/>
          <a:ln>
            <a:noFill/>
          </a:ln>
        </p:spPr>
        <p:txBody>
          <a:bodyPr lIns="91425" tIns="91425" rIns="91425" bIns="91425" anchor="ctr" anchorCtr="0"/>
          <a:lstStyle/>
          <a:p>
            <a:r>
              <a:rPr lang="pt-BR" sz="700" dirty="0" smtClean="0"/>
              <a:t>T. Mercado – Acumulado WK01 / WK20:  2016 (04/01 a 22/05/2016) x 2017 (02/01 a 21/05/2017)</a:t>
            </a:r>
            <a:endParaRPr lang="pt-BR" sz="700" dirty="0"/>
          </a:p>
          <a:p>
            <a:r>
              <a:rPr lang="pt-BR" sz="700" dirty="0"/>
              <a:t>Fonte: Nielsen | Nielsen BookScan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5256000" y="1754742"/>
            <a:ext cx="3888000" cy="315997"/>
            <a:chOff x="4761119" y="2480919"/>
            <a:chExt cx="3888000" cy="236998"/>
          </a:xfrm>
        </p:grpSpPr>
        <p:cxnSp>
          <p:nvCxnSpPr>
            <p:cNvPr id="34" name="Straight Connector 7"/>
            <p:cNvCxnSpPr/>
            <p:nvPr/>
          </p:nvCxnSpPr>
          <p:spPr>
            <a:xfrm flipH="1">
              <a:off x="4761119" y="2717917"/>
              <a:ext cx="3888000" cy="0"/>
            </a:xfrm>
            <a:prstGeom prst="line">
              <a:avLst/>
            </a:prstGeom>
            <a:solidFill>
              <a:srgbClr val="007FC7"/>
            </a:solidFill>
            <a:ln w="12700" cap="flat" cmpd="sng" algn="ctr">
              <a:solidFill>
                <a:schemeClr val="accent2"/>
              </a:solidFill>
              <a:prstDash val="solid"/>
            </a:ln>
            <a:effectLst/>
          </p:spPr>
        </p:cxnSp>
        <p:sp>
          <p:nvSpPr>
            <p:cNvPr id="33" name="CaixaDeTexto 13"/>
            <p:cNvSpPr txBox="1"/>
            <p:nvPr/>
          </p:nvSpPr>
          <p:spPr>
            <a:xfrm>
              <a:off x="4967536" y="2480919"/>
              <a:ext cx="3528392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 VARIAÇÃO DE 21,04%</a:t>
              </a:r>
            </a:p>
          </p:txBody>
        </p:sp>
      </p:grpSp>
      <p:graphicFrame>
        <p:nvGraphicFramePr>
          <p:cNvPr id="36" name="Gráfico 4"/>
          <p:cNvGraphicFramePr/>
          <p:nvPr>
            <p:extLst>
              <p:ext uri="{D42A27DB-BD31-4B8C-83A1-F6EECF244321}">
                <p14:modId xmlns:p14="http://schemas.microsoft.com/office/powerpoint/2010/main" val="1869395307"/>
              </p:ext>
            </p:extLst>
          </p:nvPr>
        </p:nvGraphicFramePr>
        <p:xfrm>
          <a:off x="4896000" y="2304000"/>
          <a:ext cx="3960000" cy="38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-343543" y="5787190"/>
            <a:ext cx="4451963" cy="313904"/>
            <a:chOff x="179512" y="5371820"/>
            <a:chExt cx="4451963" cy="235428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743475" y="5607248"/>
              <a:ext cx="3888000" cy="0"/>
            </a:xfrm>
            <a:prstGeom prst="line">
              <a:avLst/>
            </a:prstGeom>
            <a:solidFill>
              <a:srgbClr val="F15722"/>
            </a:solidFill>
            <a:ln w="12700" cap="flat" cmpd="sng" algn="ctr">
              <a:solidFill>
                <a:schemeClr val="accent5"/>
              </a:solidFill>
              <a:prstDash val="solid"/>
            </a:ln>
            <a:effectLst/>
          </p:spPr>
        </p:cxnSp>
        <p:sp>
          <p:nvSpPr>
            <p:cNvPr id="15" name="CaixaDeTexto 9"/>
            <p:cNvSpPr txBox="1"/>
            <p:nvPr/>
          </p:nvSpPr>
          <p:spPr>
            <a:xfrm>
              <a:off x="179512" y="5371820"/>
              <a:ext cx="4176464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 VARIAÇÃO DE 1,09%</a:t>
              </a:r>
            </a:p>
          </p:txBody>
        </p:sp>
      </p:grpSp>
      <p:graphicFrame>
        <p:nvGraphicFramePr>
          <p:cNvPr id="16" name="Gráfico 4"/>
          <p:cNvGraphicFramePr/>
          <p:nvPr>
            <p:extLst>
              <p:ext uri="{D42A27DB-BD31-4B8C-83A1-F6EECF244321}">
                <p14:modId xmlns:p14="http://schemas.microsoft.com/office/powerpoint/2010/main" val="238597759"/>
              </p:ext>
            </p:extLst>
          </p:nvPr>
        </p:nvGraphicFramePr>
        <p:xfrm>
          <a:off x="269133" y="1713812"/>
          <a:ext cx="3960000" cy="38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0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6" grpId="0">
        <p:bldAsOne/>
      </p:bldGraphic>
      <p:bldGraphic spid="1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94360" y="472282"/>
            <a:ext cx="8332002" cy="571500"/>
          </a:xfrm>
        </p:spPr>
        <p:txBody>
          <a:bodyPr/>
          <a:lstStyle/>
          <a:p>
            <a:r>
              <a:rPr lang="pt-BR" sz="2800" dirty="0"/>
              <a:t>EVOLUÇÃO DO </a:t>
            </a:r>
            <a:r>
              <a:rPr lang="pt-BR" sz="2800" dirty="0" smtClean="0"/>
              <a:t>DESCONTO </a:t>
            </a:r>
            <a:r>
              <a:rPr lang="pt-BR" sz="2800" dirty="0"/>
              <a:t>MÉDIO </a:t>
            </a:r>
            <a:r>
              <a:rPr lang="pt-BR" sz="2800" dirty="0" smtClean="0"/>
              <a:t>2017 X 2016</a:t>
            </a:r>
            <a:endParaRPr lang="pt-BR" sz="2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r>
              <a:rPr lang="pt-BR" sz="1400" i="1" dirty="0" smtClean="0"/>
              <a:t>NÃO FICÇÃO ESPECIALISTA </a:t>
            </a:r>
            <a:r>
              <a:rPr lang="pt-BR" sz="1400" dirty="0" smtClean="0"/>
              <a:t> E </a:t>
            </a:r>
            <a:r>
              <a:rPr lang="pt-BR" sz="1400" i="1" dirty="0" smtClean="0"/>
              <a:t>FICÇÃO</a:t>
            </a:r>
            <a:r>
              <a:rPr lang="pt-BR" sz="1400" dirty="0" smtClean="0"/>
              <a:t> SÃO OS GÊNEROS QUE APRESENTAM MAIOR DESCONTO MÉDIO, </a:t>
            </a:r>
            <a:r>
              <a:rPr lang="pt-BR" sz="1400" b="1" dirty="0" smtClean="0"/>
              <a:t>25,49%</a:t>
            </a:r>
            <a:r>
              <a:rPr lang="pt-BR" sz="1400" dirty="0" smtClean="0"/>
              <a:t> E </a:t>
            </a:r>
            <a:r>
              <a:rPr lang="pt-BR" sz="1400" b="1" dirty="0" smtClean="0"/>
              <a:t>22,12%</a:t>
            </a:r>
            <a:endParaRPr lang="pt-BR" sz="1400" b="1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noFill/>
          <a:ln>
            <a:noFill/>
          </a:ln>
        </p:spPr>
        <p:txBody>
          <a:bodyPr lIns="91425" tIns="91425" rIns="91425" bIns="91425" anchor="ctr" anchorCtr="0"/>
          <a:lstStyle/>
          <a:p>
            <a:r>
              <a:rPr lang="pt-BR" sz="700" dirty="0"/>
              <a:t>T. Mercado – Desconto médio por período | Períodos de 01 a 13 </a:t>
            </a:r>
            <a:r>
              <a:rPr lang="pt-BR" sz="700" dirty="0" smtClean="0"/>
              <a:t>(2017 X 2016)</a:t>
            </a:r>
            <a:endParaRPr lang="pt-BR" sz="700" dirty="0"/>
          </a:p>
          <a:p>
            <a:r>
              <a:rPr lang="pt-BR" sz="700" dirty="0" smtClean="0"/>
              <a:t>Fonte</a:t>
            </a:r>
            <a:r>
              <a:rPr lang="pt-BR" sz="700" dirty="0"/>
              <a:t>: Nielsen | Nielsen BookScan</a:t>
            </a:r>
          </a:p>
        </p:txBody>
      </p:sp>
      <p:grpSp>
        <p:nvGrpSpPr>
          <p:cNvPr id="16" name="Grupo 15"/>
          <p:cNvGrpSpPr/>
          <p:nvPr/>
        </p:nvGrpSpPr>
        <p:grpSpPr>
          <a:xfrm>
            <a:off x="8242286" y="6055196"/>
            <a:ext cx="1368152" cy="738664"/>
            <a:chOff x="287524" y="4552344"/>
            <a:chExt cx="1368152" cy="738664"/>
          </a:xfrm>
        </p:grpSpPr>
        <p:sp>
          <p:nvSpPr>
            <p:cNvPr id="17" name="CaixaDeTexto 12"/>
            <p:cNvSpPr txBox="1"/>
            <p:nvPr/>
          </p:nvSpPr>
          <p:spPr>
            <a:xfrm>
              <a:off x="287524" y="4552344"/>
              <a:ext cx="13681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b="1" dirty="0">
                  <a:solidFill>
                    <a:srgbClr val="5F5F5F"/>
                  </a:solidFill>
                </a:rPr>
                <a:t>   </a:t>
              </a:r>
            </a:p>
            <a:p>
              <a:r>
                <a:rPr lang="pt-BR" sz="1400" b="1" dirty="0">
                  <a:solidFill>
                    <a:srgbClr val="5F5F5F"/>
                  </a:solidFill>
                </a:rPr>
                <a:t>   </a:t>
              </a:r>
              <a:r>
                <a:rPr lang="pt-BR" sz="1300" dirty="0" smtClean="0">
                  <a:solidFill>
                    <a:srgbClr val="5F5F5F"/>
                  </a:solidFill>
                </a:rPr>
                <a:t>2016</a:t>
              </a:r>
              <a:endParaRPr lang="pt-BR" sz="1300" dirty="0">
                <a:solidFill>
                  <a:srgbClr val="5F5F5F"/>
                </a:solidFill>
              </a:endParaRPr>
            </a:p>
            <a:p>
              <a:r>
                <a:rPr lang="pt-BR" sz="1300" dirty="0">
                  <a:solidFill>
                    <a:srgbClr val="5F5F5F"/>
                  </a:solidFill>
                </a:rPr>
                <a:t>   </a:t>
              </a:r>
              <a:r>
                <a:rPr lang="pt-BR" sz="1300" dirty="0" smtClean="0">
                  <a:solidFill>
                    <a:srgbClr val="5F5F5F"/>
                  </a:solidFill>
                </a:rPr>
                <a:t>2017</a:t>
              </a:r>
              <a:endParaRPr lang="pt-BR" sz="1300" dirty="0">
                <a:solidFill>
                  <a:srgbClr val="5F5F5F"/>
                </a:solidFill>
              </a:endParaRPr>
            </a:p>
          </p:txBody>
        </p:sp>
        <p:sp>
          <p:nvSpPr>
            <p:cNvPr id="18" name="Retângulo 13"/>
            <p:cNvSpPr/>
            <p:nvPr/>
          </p:nvSpPr>
          <p:spPr>
            <a:xfrm>
              <a:off x="323528" y="4869160"/>
              <a:ext cx="108012" cy="108012"/>
            </a:xfrm>
            <a:prstGeom prst="rect">
              <a:avLst/>
            </a:prstGeom>
            <a:solidFill>
              <a:srgbClr val="18622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rgbClr val="FFFFFF"/>
                </a:solidFill>
              </a:endParaRPr>
            </a:p>
          </p:txBody>
        </p:sp>
        <p:sp>
          <p:nvSpPr>
            <p:cNvPr id="19" name="Retângulo 14"/>
            <p:cNvSpPr/>
            <p:nvPr/>
          </p:nvSpPr>
          <p:spPr>
            <a:xfrm>
              <a:off x="323528" y="5085184"/>
              <a:ext cx="108012" cy="108012"/>
            </a:xfrm>
            <a:prstGeom prst="rect">
              <a:avLst/>
            </a:prstGeom>
            <a:solidFill>
              <a:srgbClr val="8DC63F"/>
            </a:solidFill>
            <a:ln>
              <a:solidFill>
                <a:srgbClr val="1862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rgbClr val="FFFFFF"/>
                  </a:solidFill>
                </a:rPr>
                <a:t> </a:t>
              </a:r>
            </a:p>
          </p:txBody>
        </p:sp>
      </p:grpSp>
      <p:graphicFrame>
        <p:nvGraphicFramePr>
          <p:cNvPr id="20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196530"/>
              </p:ext>
            </p:extLst>
          </p:nvPr>
        </p:nvGraphicFramePr>
        <p:xfrm>
          <a:off x="791824" y="1831542"/>
          <a:ext cx="2484000" cy="52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2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28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2016</a:t>
                      </a:r>
                      <a:endParaRPr lang="pt-BR" sz="12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2017</a:t>
                      </a:r>
                      <a:endParaRPr lang="pt-BR" sz="12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Variação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pt-BR" sz="1050" dirty="0" smtClean="0"/>
                        <a:t>19,10%</a:t>
                      </a:r>
                      <a:endParaRPr lang="pt-BR" sz="1050" dirty="0"/>
                    </a:p>
                  </a:txBody>
                  <a:tcPr anchor="ctr">
                    <a:solidFill>
                      <a:srgbClr val="E0EE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50" dirty="0" smtClean="0"/>
                        <a:t>20,98%</a:t>
                      </a:r>
                    </a:p>
                  </a:txBody>
                  <a:tcPr anchor="ctr">
                    <a:solidFill>
                      <a:srgbClr val="E0EE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50" baseline="0" dirty="0" smtClean="0"/>
                        <a:t>1,89 p.p.</a:t>
                      </a:r>
                      <a:endParaRPr lang="pt-BR" sz="1050" dirty="0"/>
                    </a:p>
                  </a:txBody>
                  <a:tcPr anchor="ctr">
                    <a:solidFill>
                      <a:srgbClr val="E0EED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CaixaDeTexto 4"/>
          <p:cNvSpPr txBox="1"/>
          <p:nvPr/>
        </p:nvSpPr>
        <p:spPr>
          <a:xfrm>
            <a:off x="660832" y="1630556"/>
            <a:ext cx="27000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200" b="1" dirty="0">
                <a:solidFill>
                  <a:srgbClr val="218535"/>
                </a:solidFill>
              </a:rPr>
              <a:t>DESC. MÉDIO - ACUMULADO</a:t>
            </a:r>
          </a:p>
        </p:txBody>
      </p:sp>
      <p:graphicFrame>
        <p:nvGraphicFramePr>
          <p:cNvPr id="27" name="Gráfico 4"/>
          <p:cNvGraphicFramePr/>
          <p:nvPr>
            <p:extLst>
              <p:ext uri="{D42A27DB-BD31-4B8C-83A1-F6EECF244321}">
                <p14:modId xmlns:p14="http://schemas.microsoft.com/office/powerpoint/2010/main" val="2728015580"/>
              </p:ext>
            </p:extLst>
          </p:nvPr>
        </p:nvGraphicFramePr>
        <p:xfrm>
          <a:off x="323528" y="2276872"/>
          <a:ext cx="8640960" cy="420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611560" y="1703829"/>
            <a:ext cx="396000" cy="396000"/>
            <a:chOff x="611560" y="1558057"/>
            <a:chExt cx="396000" cy="396000"/>
          </a:xfrm>
        </p:grpSpPr>
        <p:sp>
          <p:nvSpPr>
            <p:cNvPr id="23" name="Elipse 5"/>
            <p:cNvSpPr/>
            <p:nvPr/>
          </p:nvSpPr>
          <p:spPr>
            <a:xfrm>
              <a:off x="611560" y="1558057"/>
              <a:ext cx="396000" cy="39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  <a:prstDash val="lg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237" y="1623283"/>
              <a:ext cx="160645" cy="2945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190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94360" y="472282"/>
            <a:ext cx="8157600" cy="571500"/>
          </a:xfrm>
        </p:spPr>
        <p:txBody>
          <a:bodyPr/>
          <a:lstStyle/>
          <a:p>
            <a:r>
              <a:rPr lang="pt-BR" sz="2800" dirty="0" smtClean="0"/>
              <a:t>IMPORTÂNCIA DOS TOP 500</a:t>
            </a:r>
            <a:endParaRPr lang="pt-BR" sz="2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r>
              <a:rPr lang="pt-BR" sz="1400" dirty="0">
                <a:latin typeface="+mj-lt"/>
              </a:rPr>
              <a:t>VARIAÇÃO IMPORTÂNCIA DOS TOP 500 </a:t>
            </a:r>
            <a:r>
              <a:rPr lang="pt-BR" sz="1400" dirty="0" smtClean="0">
                <a:latin typeface="+mj-lt"/>
              </a:rPr>
              <a:t>2017 X 2016: </a:t>
            </a:r>
            <a:r>
              <a:rPr lang="pt-BR" sz="1400" b="1" dirty="0" smtClean="0">
                <a:latin typeface="+mj-lt"/>
              </a:rPr>
              <a:t>-2,12 </a:t>
            </a:r>
            <a:r>
              <a:rPr lang="pt-BR" sz="1400" b="1" dirty="0">
                <a:latin typeface="+mj-lt"/>
              </a:rPr>
              <a:t>p.p. VALOR</a:t>
            </a:r>
            <a:r>
              <a:rPr lang="pt-BR" sz="1400" dirty="0">
                <a:latin typeface="+mj-lt"/>
              </a:rPr>
              <a:t> | </a:t>
            </a:r>
            <a:r>
              <a:rPr lang="pt-BR" sz="1400" b="1" dirty="0" smtClean="0">
                <a:latin typeface="+mj-lt"/>
              </a:rPr>
              <a:t>-3,81 </a:t>
            </a:r>
            <a:r>
              <a:rPr lang="pt-BR" sz="1400" b="1" dirty="0">
                <a:latin typeface="+mj-lt"/>
              </a:rPr>
              <a:t>p.p, VOLUME</a:t>
            </a:r>
            <a:r>
              <a:rPr lang="pt-BR" sz="1400" dirty="0">
                <a:latin typeface="+mj-lt"/>
              </a:rPr>
              <a:t> 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noFill/>
          <a:ln>
            <a:noFill/>
          </a:ln>
        </p:spPr>
        <p:txBody>
          <a:bodyPr lIns="91425" tIns="91425" rIns="91425" bIns="91425" anchor="ctr" anchorCtr="0"/>
          <a:lstStyle/>
          <a:p>
            <a:r>
              <a:rPr lang="pt-BR" sz="700" dirty="0" smtClean="0"/>
              <a:t>T. Mercado – Acumulado WK01 / WK20:  2016 (04/01 a 22/05/2016) x 2017 (02/01 a 21/05/2017)</a:t>
            </a:r>
            <a:endParaRPr lang="pt-BR" sz="700" dirty="0"/>
          </a:p>
          <a:p>
            <a:r>
              <a:rPr lang="pt-BR" sz="700" dirty="0" smtClean="0"/>
              <a:t>Fonte</a:t>
            </a:r>
            <a:r>
              <a:rPr lang="pt-BR" sz="700" dirty="0"/>
              <a:t>: Nielsen | Nielsen BookScan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647564" y="1827282"/>
            <a:ext cx="3326085" cy="2297579"/>
            <a:chOff x="647564" y="1827282"/>
            <a:chExt cx="3326085" cy="2297579"/>
          </a:xfrm>
        </p:grpSpPr>
        <p:graphicFrame>
          <p:nvGraphicFramePr>
            <p:cNvPr id="45" name="Chart 44"/>
            <p:cNvGraphicFramePr/>
            <p:nvPr>
              <p:extLst>
                <p:ext uri="{D42A27DB-BD31-4B8C-83A1-F6EECF244321}">
                  <p14:modId xmlns:p14="http://schemas.microsoft.com/office/powerpoint/2010/main" val="2275962484"/>
                </p:ext>
              </p:extLst>
            </p:nvPr>
          </p:nvGraphicFramePr>
          <p:xfrm>
            <a:off x="647564" y="2036629"/>
            <a:ext cx="3276364" cy="20882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6" name="TextBox 45"/>
            <p:cNvSpPr txBox="1"/>
            <p:nvPr/>
          </p:nvSpPr>
          <p:spPr>
            <a:xfrm>
              <a:off x="1165337" y="1827282"/>
              <a:ext cx="280831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% Importância em VALOR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47564" y="4124350"/>
            <a:ext cx="3326085" cy="2294895"/>
            <a:chOff x="647564" y="4124350"/>
            <a:chExt cx="3326085" cy="2294895"/>
          </a:xfrm>
        </p:grpSpPr>
        <p:graphicFrame>
          <p:nvGraphicFramePr>
            <p:cNvPr id="48" name="Chart 47"/>
            <p:cNvGraphicFramePr/>
            <p:nvPr>
              <p:extLst>
                <p:ext uri="{D42A27DB-BD31-4B8C-83A1-F6EECF244321}">
                  <p14:modId xmlns:p14="http://schemas.microsoft.com/office/powerpoint/2010/main" val="218991626"/>
                </p:ext>
              </p:extLst>
            </p:nvPr>
          </p:nvGraphicFramePr>
          <p:xfrm>
            <a:off x="647564" y="4331013"/>
            <a:ext cx="3276000" cy="20882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9" name="TextBox 48"/>
            <p:cNvSpPr txBox="1"/>
            <p:nvPr/>
          </p:nvSpPr>
          <p:spPr>
            <a:xfrm>
              <a:off x="1165337" y="4124350"/>
              <a:ext cx="280831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% Importância em VOLUME</a:t>
              </a:r>
            </a:p>
          </p:txBody>
        </p:sp>
      </p:grpSp>
      <p:cxnSp>
        <p:nvCxnSpPr>
          <p:cNvPr id="51" name="Straight Connector 50"/>
          <p:cNvCxnSpPr/>
          <p:nvPr/>
        </p:nvCxnSpPr>
        <p:spPr>
          <a:xfrm>
            <a:off x="477069" y="4059589"/>
            <a:ext cx="3708000" cy="0"/>
          </a:xfrm>
          <a:prstGeom prst="line">
            <a:avLst/>
          </a:prstGeom>
          <a:noFill/>
          <a:ln w="10795" cap="flat" cmpd="sng" algn="ctr">
            <a:solidFill>
              <a:srgbClr val="5F5F5F"/>
            </a:solidFill>
            <a:prstDash val="solid"/>
          </a:ln>
          <a:effectLst/>
        </p:spPr>
      </p:cxnSp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70762"/>
              </p:ext>
            </p:extLst>
          </p:nvPr>
        </p:nvGraphicFramePr>
        <p:xfrm>
          <a:off x="4788024" y="3011830"/>
          <a:ext cx="3852000" cy="1112520"/>
        </p:xfrm>
        <a:graphic>
          <a:graphicData uri="http://schemas.openxmlformats.org/drawingml/2006/table">
            <a:tbl>
              <a:tblPr firstRow="1" firstCol="1" bandRow="1"/>
              <a:tblGrid>
                <a:gridCol w="111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TOP 500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t-BR" sz="1600" dirty="0" smtClean="0"/>
                        <a:t>2016</a:t>
                      </a:r>
                      <a:endParaRPr lang="pt-BR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t-BR" sz="1600" dirty="0" smtClean="0"/>
                        <a:t>2017</a:t>
                      </a:r>
                      <a:endParaRPr lang="pt-BR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t-BR" sz="1600" dirty="0"/>
                        <a:t>Variação</a:t>
                      </a:r>
                      <a:endParaRPr lang="pt-BR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t-BR" sz="1400" dirty="0"/>
                        <a:t>R$ Médio</a:t>
                      </a:r>
                      <a:endParaRPr lang="pt-BR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5F5F5F"/>
                          </a:solidFill>
                          <a:effectLst/>
                          <a:latin typeface="Calibri"/>
                        </a:rPr>
                        <a:t> R$ 33,78 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5F5F5F"/>
                          </a:solidFill>
                          <a:effectLst/>
                          <a:latin typeface="Calibri"/>
                        </a:rPr>
                        <a:t> R$ 35,59 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5F5F5F"/>
                          </a:solidFill>
                          <a:effectLst/>
                          <a:latin typeface="Calibri"/>
                        </a:rPr>
                        <a:t>5,36%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t-BR" sz="1400" dirty="0"/>
                        <a:t>Desc. Médio</a:t>
                      </a:r>
                      <a:endParaRPr lang="pt-BR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5F5F5F"/>
                          </a:solidFill>
                          <a:effectLst/>
                          <a:latin typeface="Calibri"/>
                        </a:rPr>
                        <a:t>26,28%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5F5F5F"/>
                          </a:solidFill>
                          <a:effectLst/>
                          <a:latin typeface="Calibri"/>
                        </a:rPr>
                        <a:t>27,24%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 smtClean="0">
                          <a:solidFill>
                            <a:srgbClr val="5F5F5F"/>
                          </a:solidFill>
                          <a:effectLst/>
                          <a:latin typeface="Calibri"/>
                        </a:rPr>
                        <a:t>0,96 p.p.</a:t>
                      </a:r>
                      <a:endParaRPr lang="pt-BR" sz="1400" b="0" i="0" u="none" strike="noStrike" dirty="0">
                        <a:solidFill>
                          <a:srgbClr val="5F5F5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9" y="5058000"/>
            <a:ext cx="3028391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97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94360" y="472282"/>
            <a:ext cx="8157600" cy="571500"/>
          </a:xfrm>
        </p:spPr>
        <p:txBody>
          <a:bodyPr/>
          <a:lstStyle/>
          <a:p>
            <a:r>
              <a:rPr lang="pt-BR" sz="2800" dirty="0" smtClean="0"/>
              <a:t>IMPORTÂNCIA DOS TOP 5000</a:t>
            </a:r>
            <a:endParaRPr lang="pt-BR" sz="2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r>
              <a:rPr lang="pt-BR" sz="1400" dirty="0">
                <a:latin typeface="+mj-lt"/>
              </a:rPr>
              <a:t>VARIAÇÃO IMPORTÂNCIA DOS TOP </a:t>
            </a:r>
            <a:r>
              <a:rPr lang="pt-BR" sz="1400" dirty="0" smtClean="0">
                <a:latin typeface="+mj-lt"/>
              </a:rPr>
              <a:t>5000 2017 X 2016: </a:t>
            </a:r>
            <a:r>
              <a:rPr lang="pt-BR" sz="1400" b="1" dirty="0" smtClean="0">
                <a:latin typeface="+mj-lt"/>
              </a:rPr>
              <a:t>-1,13 </a:t>
            </a:r>
            <a:r>
              <a:rPr lang="pt-BR" sz="1400" b="1" dirty="0">
                <a:latin typeface="+mj-lt"/>
              </a:rPr>
              <a:t>p.p. VALOR</a:t>
            </a:r>
            <a:r>
              <a:rPr lang="pt-BR" sz="1400" dirty="0">
                <a:latin typeface="+mj-lt"/>
              </a:rPr>
              <a:t> | </a:t>
            </a:r>
            <a:r>
              <a:rPr lang="pt-BR" sz="1400" b="1" dirty="0" smtClean="0">
                <a:latin typeface="+mj-lt"/>
              </a:rPr>
              <a:t>-2,44 </a:t>
            </a:r>
            <a:r>
              <a:rPr lang="pt-BR" sz="1400" b="1" dirty="0">
                <a:latin typeface="+mj-lt"/>
              </a:rPr>
              <a:t>p.p, VOLUME</a:t>
            </a:r>
            <a:r>
              <a:rPr lang="pt-BR" sz="1400" dirty="0">
                <a:latin typeface="+mj-lt"/>
              </a:rPr>
              <a:t> 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noFill/>
          <a:ln>
            <a:noFill/>
          </a:ln>
        </p:spPr>
        <p:txBody>
          <a:bodyPr lIns="91425" tIns="91425" rIns="91425" bIns="91425" anchor="ctr" anchorCtr="0"/>
          <a:lstStyle/>
          <a:p>
            <a:r>
              <a:rPr lang="pt-BR" sz="700" dirty="0" smtClean="0"/>
              <a:t>T. Mercado – Acumulado WK01 / WK20:  2016 (04/01 a 22/05/2016) x 2017 (02/01 a 21/05/2017)</a:t>
            </a:r>
            <a:endParaRPr lang="pt-BR" sz="700" dirty="0"/>
          </a:p>
          <a:p>
            <a:r>
              <a:rPr lang="pt-BR" sz="700" dirty="0" smtClean="0"/>
              <a:t>Fonte</a:t>
            </a:r>
            <a:r>
              <a:rPr lang="pt-BR" sz="700" dirty="0"/>
              <a:t>: Nielsen | Nielsen BookScan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647564" y="1827282"/>
            <a:ext cx="3326085" cy="2297579"/>
            <a:chOff x="647564" y="1827282"/>
            <a:chExt cx="3326085" cy="2297579"/>
          </a:xfrm>
        </p:grpSpPr>
        <p:graphicFrame>
          <p:nvGraphicFramePr>
            <p:cNvPr id="45" name="Chart 44"/>
            <p:cNvGraphicFramePr/>
            <p:nvPr>
              <p:extLst>
                <p:ext uri="{D42A27DB-BD31-4B8C-83A1-F6EECF244321}">
                  <p14:modId xmlns:p14="http://schemas.microsoft.com/office/powerpoint/2010/main" val="3076602840"/>
                </p:ext>
              </p:extLst>
            </p:nvPr>
          </p:nvGraphicFramePr>
          <p:xfrm>
            <a:off x="647564" y="2036629"/>
            <a:ext cx="3276364" cy="20882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6" name="TextBox 45"/>
            <p:cNvSpPr txBox="1"/>
            <p:nvPr/>
          </p:nvSpPr>
          <p:spPr>
            <a:xfrm>
              <a:off x="1165337" y="1827282"/>
              <a:ext cx="280831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% Importância em VALOR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47564" y="4124350"/>
            <a:ext cx="3326085" cy="2294895"/>
            <a:chOff x="647564" y="4124350"/>
            <a:chExt cx="3326085" cy="2294895"/>
          </a:xfrm>
        </p:grpSpPr>
        <p:graphicFrame>
          <p:nvGraphicFramePr>
            <p:cNvPr id="48" name="Chart 47"/>
            <p:cNvGraphicFramePr/>
            <p:nvPr>
              <p:extLst>
                <p:ext uri="{D42A27DB-BD31-4B8C-83A1-F6EECF244321}">
                  <p14:modId xmlns:p14="http://schemas.microsoft.com/office/powerpoint/2010/main" val="895186517"/>
                </p:ext>
              </p:extLst>
            </p:nvPr>
          </p:nvGraphicFramePr>
          <p:xfrm>
            <a:off x="647564" y="4331013"/>
            <a:ext cx="3276000" cy="20882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9" name="TextBox 48"/>
            <p:cNvSpPr txBox="1"/>
            <p:nvPr/>
          </p:nvSpPr>
          <p:spPr>
            <a:xfrm>
              <a:off x="1165337" y="4124350"/>
              <a:ext cx="280831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% Importância em VOLUME</a:t>
              </a:r>
            </a:p>
          </p:txBody>
        </p:sp>
      </p:grpSp>
      <p:cxnSp>
        <p:nvCxnSpPr>
          <p:cNvPr id="51" name="Straight Connector 50"/>
          <p:cNvCxnSpPr/>
          <p:nvPr/>
        </p:nvCxnSpPr>
        <p:spPr>
          <a:xfrm>
            <a:off x="477069" y="4059589"/>
            <a:ext cx="3708000" cy="0"/>
          </a:xfrm>
          <a:prstGeom prst="line">
            <a:avLst/>
          </a:prstGeom>
          <a:noFill/>
          <a:ln w="10795" cap="flat" cmpd="sng" algn="ctr">
            <a:solidFill>
              <a:srgbClr val="5F5F5F"/>
            </a:solidFill>
            <a:prstDash val="solid"/>
          </a:ln>
          <a:effectLst/>
        </p:spPr>
      </p:cxnSp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699579"/>
              </p:ext>
            </p:extLst>
          </p:nvPr>
        </p:nvGraphicFramePr>
        <p:xfrm>
          <a:off x="4788024" y="3011830"/>
          <a:ext cx="3852000" cy="1112520"/>
        </p:xfrm>
        <a:graphic>
          <a:graphicData uri="http://schemas.openxmlformats.org/drawingml/2006/table">
            <a:tbl>
              <a:tblPr firstRow="1" firstCol="1" bandRow="1"/>
              <a:tblGrid>
                <a:gridCol w="111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TOP </a:t>
                      </a:r>
                      <a:r>
                        <a:rPr lang="pt-BR" sz="1400" dirty="0" smtClean="0">
                          <a:solidFill>
                            <a:schemeClr val="tx1"/>
                          </a:solidFill>
                        </a:rPr>
                        <a:t>5000</a:t>
                      </a:r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t-BR" sz="1600" dirty="0" smtClean="0"/>
                        <a:t>2016</a:t>
                      </a:r>
                      <a:endParaRPr lang="pt-BR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t-BR" sz="1600" dirty="0" smtClean="0"/>
                        <a:t>2017</a:t>
                      </a:r>
                      <a:endParaRPr lang="pt-BR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t-BR" sz="1600" dirty="0"/>
                        <a:t>Variação</a:t>
                      </a:r>
                      <a:endParaRPr lang="pt-BR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t-BR" sz="1400" dirty="0"/>
                        <a:t>R$ Médio</a:t>
                      </a:r>
                      <a:endParaRPr lang="pt-BR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5F5F5F"/>
                          </a:solidFill>
                          <a:effectLst/>
                          <a:latin typeface="Calibri"/>
                        </a:rPr>
                        <a:t> R$ 40,26 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5F5F5F"/>
                          </a:solidFill>
                          <a:effectLst/>
                          <a:latin typeface="Calibri"/>
                        </a:rPr>
                        <a:t> R$ 41,51 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5F5F5F"/>
                          </a:solidFill>
                          <a:effectLst/>
                          <a:latin typeface="Calibri"/>
                        </a:rPr>
                        <a:t>3,11%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t-BR" sz="1400" dirty="0"/>
                        <a:t>Desc. Médio</a:t>
                      </a:r>
                      <a:endParaRPr lang="pt-BR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5F5F5F"/>
                          </a:solidFill>
                          <a:effectLst/>
                          <a:latin typeface="Calibri"/>
                        </a:rPr>
                        <a:t>23,77%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5F5F5F"/>
                          </a:solidFill>
                          <a:effectLst/>
                          <a:latin typeface="Calibri"/>
                        </a:rPr>
                        <a:t>24,58%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 smtClean="0">
                          <a:solidFill>
                            <a:srgbClr val="5F5F5F"/>
                          </a:solidFill>
                          <a:effectLst/>
                          <a:latin typeface="Calibri"/>
                        </a:rPr>
                        <a:t>3,38</a:t>
                      </a:r>
                      <a:r>
                        <a:rPr lang="pt-BR" sz="1400" b="0" i="0" u="none" strike="noStrike" baseline="0" dirty="0" smtClean="0">
                          <a:solidFill>
                            <a:srgbClr val="5F5F5F"/>
                          </a:solidFill>
                          <a:effectLst/>
                          <a:latin typeface="Calibri"/>
                        </a:rPr>
                        <a:t> p.p.</a:t>
                      </a:r>
                      <a:endParaRPr lang="pt-BR" sz="1400" b="0" i="0" u="none" strike="noStrike" dirty="0">
                        <a:solidFill>
                          <a:srgbClr val="5F5F5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727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9" y="5058000"/>
            <a:ext cx="3028391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68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97180" y="472282"/>
            <a:ext cx="8911590" cy="571500"/>
          </a:xfrm>
        </p:spPr>
        <p:txBody>
          <a:bodyPr/>
          <a:lstStyle/>
          <a:p>
            <a:r>
              <a:rPr lang="pt-BR" sz="2800" dirty="0" smtClean="0"/>
              <a:t>IMPORTÂNCIA DOS GÊNEROS EM FATURAMENTO</a:t>
            </a:r>
            <a:endParaRPr lang="pt-BR" sz="2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r>
              <a:rPr lang="pt-BR" sz="1400" dirty="0" smtClean="0">
                <a:latin typeface="+mj-lt"/>
              </a:rPr>
              <a:t>COM O FINAL DO PERÍODO DE COMPRAS DE “VOLTA ÀS AULAS”, </a:t>
            </a:r>
            <a:r>
              <a:rPr lang="pt-BR" sz="1400" i="1" dirty="0" smtClean="0">
                <a:latin typeface="+mj-lt"/>
              </a:rPr>
              <a:t>NÃO FICÇÃO TRADE </a:t>
            </a:r>
            <a:r>
              <a:rPr lang="pt-BR" sz="1400" dirty="0" smtClean="0">
                <a:latin typeface="+mj-lt"/>
              </a:rPr>
              <a:t>GANHA IMPORTÂNCIA</a:t>
            </a:r>
            <a:endParaRPr lang="pt-BR" sz="1400" dirty="0">
              <a:latin typeface="+mj-lt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noFill/>
          <a:ln>
            <a:noFill/>
          </a:ln>
        </p:spPr>
        <p:txBody>
          <a:bodyPr lIns="91425" tIns="91425" rIns="91425" bIns="91425" anchor="ctr" anchorCtr="0"/>
          <a:lstStyle/>
          <a:p>
            <a:r>
              <a:rPr lang="pt-BR" sz="700" dirty="0" smtClean="0"/>
              <a:t>T. Mercado – Acumulado WK01 / WK20:  2016 (04/01 a 22/05/2016) x 2017 (02/01 a 21/05/2017)</a:t>
            </a:r>
            <a:endParaRPr lang="pt-BR" sz="700" dirty="0"/>
          </a:p>
          <a:p>
            <a:r>
              <a:rPr lang="pt-BR" sz="700" dirty="0" smtClean="0"/>
              <a:t>Fonte</a:t>
            </a:r>
            <a:r>
              <a:rPr lang="pt-BR" sz="700" dirty="0"/>
              <a:t>: Nielsen | Nielsen BookScan</a:t>
            </a:r>
          </a:p>
        </p:txBody>
      </p:sp>
      <p:graphicFrame>
        <p:nvGraphicFramePr>
          <p:cNvPr id="38" name="Chart 37"/>
          <p:cNvGraphicFramePr/>
          <p:nvPr>
            <p:extLst>
              <p:ext uri="{D42A27DB-BD31-4B8C-83A1-F6EECF244321}">
                <p14:modId xmlns:p14="http://schemas.microsoft.com/office/powerpoint/2010/main" val="633383331"/>
              </p:ext>
            </p:extLst>
          </p:nvPr>
        </p:nvGraphicFramePr>
        <p:xfrm>
          <a:off x="450570" y="2039025"/>
          <a:ext cx="3949148" cy="4441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7029532" y="1846818"/>
            <a:ext cx="1536615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i="1" dirty="0" smtClean="0">
                <a:solidFill>
                  <a:srgbClr val="5F5F5F"/>
                </a:solidFill>
                <a:latin typeface="+mj-lt"/>
                <a:ea typeface="+mn-ea"/>
                <a:cs typeface="+mn-cs"/>
              </a:rPr>
              <a:t>Variação 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i="1" dirty="0" smtClean="0">
                <a:solidFill>
                  <a:srgbClr val="5F5F5F"/>
                </a:solidFill>
                <a:latin typeface="+mj-lt"/>
                <a:ea typeface="+mn-ea"/>
                <a:cs typeface="+mn-cs"/>
              </a:rPr>
              <a:t>Importância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050" b="1" i="1" dirty="0" smtClean="0">
                <a:solidFill>
                  <a:srgbClr val="5F5F5F"/>
                </a:solidFill>
                <a:latin typeface="+mj-lt"/>
                <a:ea typeface="+mn-ea"/>
                <a:cs typeface="+mn-cs"/>
              </a:rPr>
              <a:t>dos </a:t>
            </a:r>
            <a:r>
              <a:rPr lang="pt-BR" sz="1050" b="1" i="1" dirty="0">
                <a:solidFill>
                  <a:srgbClr val="5F5F5F"/>
                </a:solidFill>
                <a:latin typeface="+mj-lt"/>
                <a:ea typeface="+mn-ea"/>
                <a:cs typeface="+mn-cs"/>
              </a:rPr>
              <a:t>Gêneros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7167839" y="5403069"/>
            <a:ext cx="1260000" cy="357604"/>
            <a:chOff x="6968067" y="5094709"/>
            <a:chExt cx="1260000" cy="357604"/>
          </a:xfrm>
        </p:grpSpPr>
        <p:sp>
          <p:nvSpPr>
            <p:cNvPr id="41" name="TextBox 40"/>
            <p:cNvSpPr txBox="1"/>
            <p:nvPr/>
          </p:nvSpPr>
          <p:spPr>
            <a:xfrm>
              <a:off x="7094592" y="5094709"/>
              <a:ext cx="100695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-0,93 p.p.</a:t>
              </a: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6968067" y="5452313"/>
              <a:ext cx="1260000" cy="0"/>
            </a:xfrm>
            <a:prstGeom prst="line">
              <a:avLst/>
            </a:prstGeom>
            <a:noFill/>
            <a:ln w="10795" cap="flat" cmpd="sng" algn="ctr">
              <a:solidFill>
                <a:srgbClr val="009DD9"/>
              </a:solidFill>
              <a:prstDash val="dash"/>
            </a:ln>
            <a:effectLst/>
          </p:spPr>
        </p:cxnSp>
      </p:grpSp>
      <p:grpSp>
        <p:nvGrpSpPr>
          <p:cNvPr id="52" name="Group 51"/>
          <p:cNvGrpSpPr/>
          <p:nvPr/>
        </p:nvGrpSpPr>
        <p:grpSpPr>
          <a:xfrm>
            <a:off x="7167839" y="4546920"/>
            <a:ext cx="1260000" cy="357604"/>
            <a:chOff x="6987908" y="4422318"/>
            <a:chExt cx="1260000" cy="357604"/>
          </a:xfrm>
        </p:grpSpPr>
        <p:sp>
          <p:nvSpPr>
            <p:cNvPr id="53" name="TextBox 52"/>
            <p:cNvSpPr txBox="1"/>
            <p:nvPr/>
          </p:nvSpPr>
          <p:spPr>
            <a:xfrm>
              <a:off x="7056492" y="4422318"/>
              <a:ext cx="112283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1572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-0,46 p.p.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6987908" y="4779922"/>
              <a:ext cx="1260000" cy="0"/>
            </a:xfrm>
            <a:prstGeom prst="line">
              <a:avLst/>
            </a:prstGeom>
            <a:noFill/>
            <a:ln w="10795" cap="flat" cmpd="sng" algn="ctr">
              <a:solidFill>
                <a:srgbClr val="FF8300"/>
              </a:solidFill>
              <a:prstDash val="dash"/>
            </a:ln>
            <a:effectLst/>
          </p:spPr>
        </p:cxnSp>
      </p:grpSp>
      <p:grpSp>
        <p:nvGrpSpPr>
          <p:cNvPr id="59" name="Group 58"/>
          <p:cNvGrpSpPr/>
          <p:nvPr/>
        </p:nvGrpSpPr>
        <p:grpSpPr>
          <a:xfrm>
            <a:off x="7167839" y="3639606"/>
            <a:ext cx="1260000" cy="353261"/>
            <a:chOff x="6968067" y="3749236"/>
            <a:chExt cx="1260000" cy="353261"/>
          </a:xfrm>
        </p:grpSpPr>
        <p:sp>
          <p:nvSpPr>
            <p:cNvPr id="60" name="TextBox 59"/>
            <p:cNvSpPr txBox="1"/>
            <p:nvPr/>
          </p:nvSpPr>
          <p:spPr>
            <a:xfrm>
              <a:off x="7085067" y="3749236"/>
              <a:ext cx="102600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B21DAC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0,98 p.p.</a:t>
              </a:r>
            </a:p>
          </p:txBody>
        </p:sp>
        <p:cxnSp>
          <p:nvCxnSpPr>
            <p:cNvPr id="61" name="Straight Connector 60"/>
            <p:cNvCxnSpPr/>
            <p:nvPr/>
          </p:nvCxnSpPr>
          <p:spPr>
            <a:xfrm>
              <a:off x="6968067" y="4102497"/>
              <a:ext cx="1260000" cy="0"/>
            </a:xfrm>
            <a:prstGeom prst="line">
              <a:avLst/>
            </a:prstGeom>
            <a:noFill/>
            <a:ln w="10795" cap="flat" cmpd="sng" algn="ctr">
              <a:solidFill>
                <a:srgbClr val="B21DAC"/>
              </a:solidFill>
              <a:prstDash val="dash"/>
            </a:ln>
            <a:effectLst/>
          </p:spPr>
        </p:cxnSp>
      </p:grpSp>
      <p:grpSp>
        <p:nvGrpSpPr>
          <p:cNvPr id="64" name="Group 63"/>
          <p:cNvGrpSpPr/>
          <p:nvPr/>
        </p:nvGrpSpPr>
        <p:grpSpPr>
          <a:xfrm>
            <a:off x="7167839" y="2682679"/>
            <a:ext cx="1260000" cy="343527"/>
            <a:chOff x="6968067" y="2841916"/>
            <a:chExt cx="1260000" cy="343527"/>
          </a:xfrm>
        </p:grpSpPr>
        <p:sp>
          <p:nvSpPr>
            <p:cNvPr id="65" name="TextBox 64"/>
            <p:cNvSpPr txBox="1"/>
            <p:nvPr/>
          </p:nvSpPr>
          <p:spPr>
            <a:xfrm>
              <a:off x="7094067" y="2841916"/>
              <a:ext cx="100800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D70036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0,41 p.p.</a:t>
              </a:r>
            </a:p>
          </p:txBody>
        </p:sp>
        <p:cxnSp>
          <p:nvCxnSpPr>
            <p:cNvPr id="66" name="Straight Connector 65"/>
            <p:cNvCxnSpPr/>
            <p:nvPr/>
          </p:nvCxnSpPr>
          <p:spPr>
            <a:xfrm>
              <a:off x="6968067" y="3185443"/>
              <a:ext cx="1260000" cy="0"/>
            </a:xfrm>
            <a:prstGeom prst="line">
              <a:avLst/>
            </a:prstGeom>
            <a:noFill/>
            <a:ln w="10795" cap="flat" cmpd="sng" algn="ctr">
              <a:solidFill>
                <a:srgbClr val="D70036"/>
              </a:solidFill>
              <a:prstDash val="dash"/>
            </a:ln>
            <a:effectLst/>
          </p:spPr>
        </p:cxnSp>
      </p:grpSp>
      <p:graphicFrame>
        <p:nvGraphicFramePr>
          <p:cNvPr id="37" name="Chart 36"/>
          <p:cNvGraphicFramePr/>
          <p:nvPr>
            <p:extLst>
              <p:ext uri="{D42A27DB-BD31-4B8C-83A1-F6EECF244321}">
                <p14:modId xmlns:p14="http://schemas.microsoft.com/office/powerpoint/2010/main" val="2279252612"/>
              </p:ext>
            </p:extLst>
          </p:nvPr>
        </p:nvGraphicFramePr>
        <p:xfrm>
          <a:off x="3842292" y="2039025"/>
          <a:ext cx="3235713" cy="4441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161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94360" y="472282"/>
            <a:ext cx="8157600" cy="571500"/>
          </a:xfrm>
        </p:spPr>
        <p:txBody>
          <a:bodyPr/>
          <a:lstStyle/>
          <a:p>
            <a:r>
              <a:rPr lang="pt-BR" sz="2800" dirty="0"/>
              <a:t>PREÇO MÉDIO DOS GÊNEROS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r>
              <a:rPr lang="pt-BR" sz="1400" dirty="0">
                <a:latin typeface="+mj-lt"/>
              </a:rPr>
              <a:t>COM A </a:t>
            </a:r>
            <a:r>
              <a:rPr lang="pt-BR" sz="1400" dirty="0" smtClean="0">
                <a:latin typeface="+mj-lt"/>
              </a:rPr>
              <a:t>MAIORES VARIAÇÕES DE </a:t>
            </a:r>
            <a:r>
              <a:rPr lang="pt-BR" sz="1400" dirty="0">
                <a:latin typeface="+mj-lt"/>
              </a:rPr>
              <a:t>PREÇO MÉDIO, </a:t>
            </a:r>
            <a:r>
              <a:rPr lang="pt-BR" sz="1400" i="1" dirty="0" smtClean="0">
                <a:latin typeface="+mj-lt"/>
              </a:rPr>
              <a:t>NÃO FICÇÃO </a:t>
            </a:r>
            <a:r>
              <a:rPr lang="pt-BR" sz="1400" dirty="0" smtClean="0">
                <a:latin typeface="+mj-lt"/>
              </a:rPr>
              <a:t>TRADE E </a:t>
            </a:r>
            <a:r>
              <a:rPr lang="pt-BR" sz="1400" i="1" dirty="0" smtClean="0">
                <a:latin typeface="+mj-lt"/>
              </a:rPr>
              <a:t>INFANTIL, JUVENIL E EDUCACIONAL</a:t>
            </a:r>
            <a:r>
              <a:rPr lang="pt-BR" sz="1400" dirty="0" smtClean="0">
                <a:latin typeface="+mj-lt"/>
              </a:rPr>
              <a:t> TAMBÉM </a:t>
            </a:r>
            <a:r>
              <a:rPr lang="pt-BR" sz="1400" dirty="0">
                <a:latin typeface="+mj-lt"/>
              </a:rPr>
              <a:t>APRESENTA </a:t>
            </a:r>
            <a:r>
              <a:rPr lang="pt-BR" sz="1400" dirty="0" smtClean="0">
                <a:latin typeface="+mj-lt"/>
              </a:rPr>
              <a:t>M AUMENTO DO PREÇO DE CAPA (MÉDIA),  </a:t>
            </a:r>
            <a:r>
              <a:rPr lang="pt-BR" sz="1400" b="1" dirty="0" smtClean="0">
                <a:latin typeface="+mj-lt"/>
              </a:rPr>
              <a:t>+6%</a:t>
            </a:r>
            <a:r>
              <a:rPr lang="pt-BR" sz="1400" dirty="0" smtClean="0">
                <a:latin typeface="+mj-lt"/>
              </a:rPr>
              <a:t> E </a:t>
            </a:r>
            <a:r>
              <a:rPr lang="pt-BR" sz="1400" b="1" dirty="0" smtClean="0">
                <a:latin typeface="+mj-lt"/>
              </a:rPr>
              <a:t>+9%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noFill/>
          <a:ln>
            <a:noFill/>
          </a:ln>
        </p:spPr>
        <p:txBody>
          <a:bodyPr lIns="91425" tIns="91425" rIns="91425" bIns="91425" anchor="ctr" anchorCtr="0"/>
          <a:lstStyle/>
          <a:p>
            <a:r>
              <a:rPr lang="pt-BR" sz="700" dirty="0" smtClean="0"/>
              <a:t>T. Mercado – Acumulado WK01 / WK20:  2016 (04/01 a 22/05/2016) x 2017 (02/01 a 21/05/2017)</a:t>
            </a:r>
            <a:endParaRPr lang="pt-BR" sz="700" dirty="0"/>
          </a:p>
          <a:p>
            <a:r>
              <a:rPr lang="pt-BR" sz="700" dirty="0" smtClean="0"/>
              <a:t>Fonte</a:t>
            </a:r>
            <a:r>
              <a:rPr lang="pt-BR" sz="700" dirty="0"/>
              <a:t>: Nielsen | Nielsen BookScan</a:t>
            </a:r>
          </a:p>
        </p:txBody>
      </p:sp>
      <p:graphicFrame>
        <p:nvGraphicFramePr>
          <p:cNvPr id="33" name="Chart 32"/>
          <p:cNvGraphicFramePr/>
          <p:nvPr>
            <p:extLst>
              <p:ext uri="{D42A27DB-BD31-4B8C-83A1-F6EECF244321}">
                <p14:modId xmlns:p14="http://schemas.microsoft.com/office/powerpoint/2010/main" val="200605572"/>
              </p:ext>
            </p:extLst>
          </p:nvPr>
        </p:nvGraphicFramePr>
        <p:xfrm>
          <a:off x="755576" y="2780928"/>
          <a:ext cx="8136904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4" name="Group 33"/>
          <p:cNvGrpSpPr/>
          <p:nvPr/>
        </p:nvGrpSpPr>
        <p:grpSpPr>
          <a:xfrm>
            <a:off x="1523441" y="4158391"/>
            <a:ext cx="720000" cy="576000"/>
            <a:chOff x="1523441" y="3789040"/>
            <a:chExt cx="720000" cy="576000"/>
          </a:xfrm>
        </p:grpSpPr>
        <p:sp>
          <p:nvSpPr>
            <p:cNvPr id="35" name="Oval 34"/>
            <p:cNvSpPr/>
            <p:nvPr/>
          </p:nvSpPr>
          <p:spPr>
            <a:xfrm>
              <a:off x="1588016" y="3789040"/>
              <a:ext cx="576000" cy="576000"/>
            </a:xfrm>
            <a:prstGeom prst="ellipse">
              <a:avLst/>
            </a:prstGeom>
            <a:noFill/>
            <a:ln w="19050" cap="flat" cmpd="sng" algn="ctr">
              <a:solidFill>
                <a:srgbClr val="D70036"/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523441" y="3923152"/>
              <a:ext cx="72000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D700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-0,44%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518784" y="2204928"/>
            <a:ext cx="648000" cy="576000"/>
            <a:chOff x="3513064" y="1988840"/>
            <a:chExt cx="648000" cy="576000"/>
          </a:xfrm>
        </p:grpSpPr>
        <p:sp>
          <p:nvSpPr>
            <p:cNvPr id="44" name="Oval 43"/>
            <p:cNvSpPr/>
            <p:nvPr/>
          </p:nvSpPr>
          <p:spPr>
            <a:xfrm>
              <a:off x="3549064" y="1988840"/>
              <a:ext cx="576000" cy="576000"/>
            </a:xfrm>
            <a:prstGeom prst="ellipse">
              <a:avLst/>
            </a:prstGeom>
            <a:noFill/>
            <a:ln w="19050" cap="flat" cmpd="sng" algn="ctr">
              <a:solidFill>
                <a:srgbClr val="D70036"/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513064" y="2122952"/>
              <a:ext cx="64800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D700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2,66%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428402" y="3844162"/>
            <a:ext cx="756000" cy="612000"/>
            <a:chOff x="5450954" y="3769990"/>
            <a:chExt cx="756000" cy="612000"/>
          </a:xfrm>
        </p:grpSpPr>
        <p:sp>
          <p:nvSpPr>
            <p:cNvPr id="47" name="Oval 46"/>
            <p:cNvSpPr/>
            <p:nvPr/>
          </p:nvSpPr>
          <p:spPr>
            <a:xfrm>
              <a:off x="5525054" y="3769990"/>
              <a:ext cx="612000" cy="612000"/>
            </a:xfrm>
            <a:prstGeom prst="ellipse">
              <a:avLst/>
            </a:prstGeom>
            <a:noFill/>
            <a:ln w="19050" cap="flat" cmpd="sng" algn="ctr">
              <a:solidFill>
                <a:srgbClr val="D70036"/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450954" y="3923152"/>
              <a:ext cx="75600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D700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3,81%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452320" y="3194759"/>
            <a:ext cx="648000" cy="576000"/>
            <a:chOff x="7452320" y="2924944"/>
            <a:chExt cx="648000" cy="576000"/>
          </a:xfrm>
        </p:grpSpPr>
        <p:sp>
          <p:nvSpPr>
            <p:cNvPr id="50" name="Oval 49"/>
            <p:cNvSpPr/>
            <p:nvPr/>
          </p:nvSpPr>
          <p:spPr>
            <a:xfrm>
              <a:off x="7488320" y="2924944"/>
              <a:ext cx="576000" cy="576000"/>
            </a:xfrm>
            <a:prstGeom prst="ellipse">
              <a:avLst/>
            </a:prstGeom>
            <a:noFill/>
            <a:ln w="19050" cap="flat" cmpd="sng" algn="ctr">
              <a:solidFill>
                <a:srgbClr val="D70036"/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452320" y="3059056"/>
              <a:ext cx="64800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D700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3,65%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495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3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 smtClean="0"/>
              <a:t>Comparativos</a:t>
            </a:r>
            <a:br>
              <a:rPr lang="pt-BR" sz="4400" dirty="0" smtClean="0"/>
            </a:br>
            <a:r>
              <a:rPr lang="pt-BR" sz="4400" dirty="0" smtClean="0"/>
              <a:t>EVOLUÇÃO </a:t>
            </a:r>
            <a:r>
              <a:rPr lang="pt-BR" sz="4400" dirty="0"/>
              <a:t>DOS períodos</a:t>
            </a:r>
            <a:br>
              <a:rPr lang="pt-BR" sz="4400" dirty="0"/>
            </a:br>
            <a:r>
              <a:rPr lang="pt-BR" sz="2800" i="1" dirty="0" smtClean="0"/>
              <a:t>2017 X 2016</a:t>
            </a:r>
            <a:endParaRPr lang="pt-BR" sz="2800" i="1" dirty="0"/>
          </a:p>
        </p:txBody>
      </p:sp>
    </p:spTree>
    <p:extLst>
      <p:ext uri="{BB962C8B-B14F-4D97-AF65-F5344CB8AC3E}">
        <p14:creationId xmlns:p14="http://schemas.microsoft.com/office/powerpoint/2010/main" val="104564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94360" y="472282"/>
            <a:ext cx="8157600" cy="571500"/>
          </a:xfrm>
        </p:spPr>
        <p:txBody>
          <a:bodyPr/>
          <a:lstStyle/>
          <a:p>
            <a:r>
              <a:rPr lang="pt-BR" sz="2800" dirty="0"/>
              <a:t>COMPARATIVO VOLUME – </a:t>
            </a:r>
            <a:r>
              <a:rPr lang="pt-BR" sz="2800" dirty="0" smtClean="0"/>
              <a:t>2017 X 2016</a:t>
            </a:r>
            <a:endParaRPr lang="pt-BR" sz="28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noFill/>
          <a:ln>
            <a:noFill/>
          </a:ln>
        </p:spPr>
        <p:txBody>
          <a:bodyPr lIns="91425" tIns="91425" rIns="91425" bIns="91425" anchor="ctr" anchorCtr="0"/>
          <a:lstStyle/>
          <a:p>
            <a:r>
              <a:rPr lang="pt-BR" sz="700" dirty="0"/>
              <a:t>T. Mercado – Períodos de 01 a 13 </a:t>
            </a:r>
            <a:r>
              <a:rPr lang="pt-BR" sz="700" dirty="0" smtClean="0"/>
              <a:t>(2017 X 2016)</a:t>
            </a:r>
            <a:endParaRPr lang="pt-BR" sz="700" dirty="0"/>
          </a:p>
          <a:p>
            <a:r>
              <a:rPr lang="pt-BR" sz="700" dirty="0" smtClean="0"/>
              <a:t>Fonte</a:t>
            </a:r>
            <a:r>
              <a:rPr lang="pt-BR" sz="700" dirty="0"/>
              <a:t>: Nielsen | Nielsen BookScan</a:t>
            </a:r>
          </a:p>
        </p:txBody>
      </p:sp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2741497669"/>
              </p:ext>
            </p:extLst>
          </p:nvPr>
        </p:nvGraphicFramePr>
        <p:xfrm>
          <a:off x="467544" y="1268760"/>
          <a:ext cx="8496944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091233" y="1772816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100" dirty="0" smtClean="0">
                <a:solidFill>
                  <a:srgbClr val="5F5F5F"/>
                </a:solidFill>
              </a:rPr>
              <a:t>-0,26%</a:t>
            </a:r>
            <a:endParaRPr lang="pt-BR" sz="1100" dirty="0">
              <a:solidFill>
                <a:srgbClr val="5F5F5F"/>
              </a:solidFill>
            </a:endParaRPr>
          </a:p>
        </p:txBody>
      </p:sp>
      <p:sp>
        <p:nvSpPr>
          <p:cNvPr id="22" name="TextBox 10"/>
          <p:cNvSpPr txBox="1"/>
          <p:nvPr/>
        </p:nvSpPr>
        <p:spPr>
          <a:xfrm>
            <a:off x="1677963" y="2111653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100" dirty="0" smtClean="0">
                <a:solidFill>
                  <a:srgbClr val="5F5F5F"/>
                </a:solidFill>
              </a:rPr>
              <a:t>6,33%</a:t>
            </a:r>
            <a:endParaRPr lang="pt-BR" sz="1100" dirty="0">
              <a:solidFill>
                <a:srgbClr val="5F5F5F"/>
              </a:solidFill>
            </a:endParaRPr>
          </a:p>
        </p:txBody>
      </p:sp>
      <p:sp>
        <p:nvSpPr>
          <p:cNvPr id="23" name="TextBox 10"/>
          <p:cNvSpPr txBox="1"/>
          <p:nvPr/>
        </p:nvSpPr>
        <p:spPr>
          <a:xfrm>
            <a:off x="2269493" y="2096795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100" dirty="0" smtClean="0">
                <a:solidFill>
                  <a:srgbClr val="5F5F5F"/>
                </a:solidFill>
              </a:rPr>
              <a:t>16,59%</a:t>
            </a:r>
            <a:endParaRPr lang="pt-BR" sz="1100" dirty="0">
              <a:solidFill>
                <a:srgbClr val="5F5F5F"/>
              </a:solidFill>
            </a:endParaRPr>
          </a:p>
        </p:txBody>
      </p:sp>
      <p:sp>
        <p:nvSpPr>
          <p:cNvPr id="24" name="TextBox 9"/>
          <p:cNvSpPr txBox="1"/>
          <p:nvPr/>
        </p:nvSpPr>
        <p:spPr>
          <a:xfrm>
            <a:off x="4103948" y="6174829"/>
            <a:ext cx="122413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400" b="1" dirty="0"/>
              <a:t>Períodos</a:t>
            </a:r>
          </a:p>
        </p:txBody>
      </p:sp>
      <p:sp>
        <p:nvSpPr>
          <p:cNvPr id="9" name="TextBox 10"/>
          <p:cNvSpPr txBox="1"/>
          <p:nvPr/>
        </p:nvSpPr>
        <p:spPr>
          <a:xfrm>
            <a:off x="2864557" y="2726273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100" dirty="0" smtClean="0">
                <a:solidFill>
                  <a:srgbClr val="5F5F5F"/>
                </a:solidFill>
              </a:rPr>
              <a:t>1,80%</a:t>
            </a:r>
            <a:endParaRPr lang="pt-BR" sz="1100" dirty="0">
              <a:solidFill>
                <a:srgbClr val="5F5F5F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463305" y="2697698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100" dirty="0" smtClean="0">
                <a:solidFill>
                  <a:srgbClr val="5F5F5F"/>
                </a:solidFill>
              </a:rPr>
              <a:t>4,13%</a:t>
            </a:r>
            <a:endParaRPr lang="pt-BR" sz="1100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7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94360" y="472282"/>
            <a:ext cx="8157600" cy="571500"/>
          </a:xfrm>
        </p:spPr>
        <p:txBody>
          <a:bodyPr/>
          <a:lstStyle/>
          <a:p>
            <a:r>
              <a:rPr lang="pt-BR" sz="2800" dirty="0"/>
              <a:t>COMPARATIVO </a:t>
            </a:r>
            <a:r>
              <a:rPr lang="pt-BR" sz="2800" dirty="0" smtClean="0"/>
              <a:t>VALOR – 2017 X 2016</a:t>
            </a:r>
            <a:endParaRPr lang="pt-BR" sz="28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noFill/>
          <a:ln>
            <a:noFill/>
          </a:ln>
        </p:spPr>
        <p:txBody>
          <a:bodyPr lIns="91425" tIns="91425" rIns="91425" bIns="91425" anchor="ctr" anchorCtr="0"/>
          <a:lstStyle/>
          <a:p>
            <a:r>
              <a:rPr lang="pt-BR" sz="700" dirty="0"/>
              <a:t>T. Mercado – Períodos de 01 a 13 </a:t>
            </a:r>
            <a:r>
              <a:rPr lang="pt-BR" sz="700" dirty="0" smtClean="0"/>
              <a:t>(2017 X 2016)</a:t>
            </a:r>
            <a:endParaRPr lang="pt-BR" sz="700" dirty="0"/>
          </a:p>
          <a:p>
            <a:r>
              <a:rPr lang="pt-BR" sz="700" dirty="0" smtClean="0"/>
              <a:t>Fonte</a:t>
            </a:r>
            <a:r>
              <a:rPr lang="pt-BR" sz="700" dirty="0"/>
              <a:t>: Nielsen | Nielsen BookScan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083743651"/>
              </p:ext>
            </p:extLst>
          </p:nvPr>
        </p:nvGraphicFramePr>
        <p:xfrm>
          <a:off x="467544" y="1268760"/>
          <a:ext cx="8496944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31640" y="1933666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100" dirty="0" smtClean="0">
                <a:solidFill>
                  <a:srgbClr val="5F5F5F"/>
                </a:solidFill>
              </a:rPr>
              <a:t>2,63%</a:t>
            </a:r>
            <a:endParaRPr lang="pt-BR" sz="1100" dirty="0">
              <a:solidFill>
                <a:srgbClr val="5F5F5F"/>
              </a:solidFill>
            </a:endParaRPr>
          </a:p>
        </p:txBody>
      </p:sp>
      <p:sp>
        <p:nvSpPr>
          <p:cNvPr id="9" name="TextBox 10"/>
          <p:cNvSpPr txBox="1"/>
          <p:nvPr/>
        </p:nvSpPr>
        <p:spPr>
          <a:xfrm>
            <a:off x="1911273" y="2267347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100" dirty="0" smtClean="0">
                <a:solidFill>
                  <a:srgbClr val="5F5F5F"/>
                </a:solidFill>
              </a:rPr>
              <a:t>7,85%</a:t>
            </a:r>
            <a:endParaRPr lang="pt-BR" sz="1100" dirty="0">
              <a:solidFill>
                <a:srgbClr val="5F5F5F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502818" y="2689870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100" dirty="0" smtClean="0">
                <a:solidFill>
                  <a:srgbClr val="5F5F5F"/>
                </a:solidFill>
              </a:rPr>
              <a:t>12,34%</a:t>
            </a:r>
            <a:endParaRPr lang="pt-BR" sz="1100" dirty="0">
              <a:solidFill>
                <a:srgbClr val="5F5F5F"/>
              </a:solidFill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4103948" y="6174829"/>
            <a:ext cx="122413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400" b="1" dirty="0"/>
              <a:t>Períodos</a:t>
            </a:r>
          </a:p>
        </p:txBody>
      </p:sp>
      <p:sp>
        <p:nvSpPr>
          <p:cNvPr id="12" name="TextBox 10"/>
          <p:cNvSpPr txBox="1"/>
          <p:nvPr/>
        </p:nvSpPr>
        <p:spPr>
          <a:xfrm>
            <a:off x="3084630" y="3243116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100" dirty="0" smtClean="0">
                <a:solidFill>
                  <a:srgbClr val="5F5F5F"/>
                </a:solidFill>
              </a:rPr>
              <a:t>4,15%</a:t>
            </a:r>
            <a:endParaRPr lang="pt-BR" sz="1100" dirty="0">
              <a:solidFill>
                <a:srgbClr val="5F5F5F"/>
              </a:solidFill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3684705" y="3338366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100" dirty="0" smtClean="0">
                <a:solidFill>
                  <a:srgbClr val="5F5F5F"/>
                </a:solidFill>
              </a:rPr>
              <a:t>7,27%</a:t>
            </a:r>
            <a:endParaRPr lang="pt-BR" sz="1100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28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340482727"/>
              </p:ext>
            </p:extLst>
          </p:nvPr>
        </p:nvGraphicFramePr>
        <p:xfrm>
          <a:off x="467544" y="1268760"/>
          <a:ext cx="8496944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94360" y="472282"/>
            <a:ext cx="8157600" cy="571500"/>
          </a:xfrm>
        </p:spPr>
        <p:txBody>
          <a:bodyPr/>
          <a:lstStyle/>
          <a:p>
            <a:r>
              <a:rPr lang="pt-BR" sz="2800" dirty="0" smtClean="0"/>
              <a:t>COMPARATIVO ACUMULADO VOLUME</a:t>
            </a:r>
            <a:br>
              <a:rPr lang="pt-BR" sz="2800" dirty="0" smtClean="0"/>
            </a:br>
            <a:r>
              <a:rPr lang="pt-BR" sz="1800" i="1" dirty="0" smtClean="0"/>
              <a:t>2017 X 2016</a:t>
            </a:r>
            <a:endParaRPr lang="pt-BR" sz="1800" i="1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noFill/>
          <a:ln>
            <a:noFill/>
          </a:ln>
        </p:spPr>
        <p:txBody>
          <a:bodyPr lIns="91425" tIns="91425" rIns="91425" bIns="91425" anchor="ctr" anchorCtr="0"/>
          <a:lstStyle/>
          <a:p>
            <a:r>
              <a:rPr lang="pt-BR" sz="700" dirty="0"/>
              <a:t>T. Mercado – Períodos de 01 a 13 </a:t>
            </a:r>
            <a:r>
              <a:rPr lang="pt-BR" sz="700" dirty="0" smtClean="0"/>
              <a:t>(2017 X 2016)</a:t>
            </a:r>
            <a:endParaRPr lang="pt-BR" sz="700" dirty="0"/>
          </a:p>
          <a:p>
            <a:r>
              <a:rPr lang="pt-BR" sz="700" dirty="0" smtClean="0"/>
              <a:t>Fonte</a:t>
            </a:r>
            <a:r>
              <a:rPr lang="pt-BR" sz="700" dirty="0"/>
              <a:t>: Nielsen | Nielsen BookScan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6566" y="4730695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100" dirty="0" smtClean="0">
                <a:solidFill>
                  <a:srgbClr val="5F5F5F"/>
                </a:solidFill>
              </a:rPr>
              <a:t>-0,26%</a:t>
            </a:r>
            <a:endParaRPr lang="pt-BR" sz="1100" dirty="0">
              <a:solidFill>
                <a:srgbClr val="5F5F5F"/>
              </a:solidFill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1680391" y="4005164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100" dirty="0" smtClean="0">
                <a:solidFill>
                  <a:srgbClr val="5F5F5F"/>
                </a:solidFill>
              </a:rPr>
              <a:t>2,78%</a:t>
            </a:r>
            <a:endParaRPr lang="pt-BR" sz="1100" dirty="0">
              <a:solidFill>
                <a:srgbClr val="5F5F5F"/>
              </a:solidFill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2280838" y="3279633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100" dirty="0" smtClean="0">
                <a:solidFill>
                  <a:srgbClr val="5F5F5F"/>
                </a:solidFill>
              </a:rPr>
              <a:t>6,89%</a:t>
            </a:r>
            <a:endParaRPr lang="pt-BR" sz="1100" dirty="0">
              <a:solidFill>
                <a:srgbClr val="5F5F5F"/>
              </a:solidFill>
            </a:endParaRPr>
          </a:p>
        </p:txBody>
      </p:sp>
      <p:sp>
        <p:nvSpPr>
          <p:cNvPr id="16" name="TextBox 9"/>
          <p:cNvSpPr txBox="1"/>
          <p:nvPr/>
        </p:nvSpPr>
        <p:spPr>
          <a:xfrm>
            <a:off x="4103948" y="6174829"/>
            <a:ext cx="122413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400" b="1" dirty="0"/>
              <a:t>Períodos</a:t>
            </a:r>
          </a:p>
        </p:txBody>
      </p:sp>
      <p:sp>
        <p:nvSpPr>
          <p:cNvPr id="9" name="TextBox 10"/>
          <p:cNvSpPr txBox="1"/>
          <p:nvPr/>
        </p:nvSpPr>
        <p:spPr>
          <a:xfrm>
            <a:off x="2870554" y="2554102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100" dirty="0" smtClean="0">
                <a:solidFill>
                  <a:srgbClr val="5F5F5F"/>
                </a:solidFill>
              </a:rPr>
              <a:t>5,78%</a:t>
            </a:r>
            <a:endParaRPr lang="pt-BR" sz="1100" dirty="0">
              <a:solidFill>
                <a:srgbClr val="5F5F5F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455876" y="1828571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100" dirty="0" smtClean="0">
                <a:solidFill>
                  <a:srgbClr val="5F5F5F"/>
                </a:solidFill>
              </a:rPr>
              <a:t>5,49%</a:t>
            </a:r>
            <a:endParaRPr lang="pt-BR" sz="1100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87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94360" y="472282"/>
            <a:ext cx="8157600" cy="571500"/>
          </a:xfrm>
        </p:spPr>
        <p:txBody>
          <a:bodyPr/>
          <a:lstStyle/>
          <a:p>
            <a:r>
              <a:rPr lang="pt-BR" sz="2800" dirty="0" smtClean="0"/>
              <a:t>COMPARATIVO ACUMULADO VALOR</a:t>
            </a:r>
            <a:br>
              <a:rPr lang="pt-BR" sz="2800" dirty="0" smtClean="0"/>
            </a:br>
            <a:r>
              <a:rPr lang="pt-BR" sz="1800" i="1" dirty="0" smtClean="0"/>
              <a:t>2017 X 2016</a:t>
            </a:r>
            <a:endParaRPr lang="pt-BR" sz="1800" i="1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>
          <a:noFill/>
          <a:ln>
            <a:noFill/>
          </a:ln>
        </p:spPr>
        <p:txBody>
          <a:bodyPr lIns="91425" tIns="91425" rIns="91425" bIns="91425" anchor="ctr" anchorCtr="0"/>
          <a:lstStyle/>
          <a:p>
            <a:r>
              <a:rPr lang="pt-BR" sz="700" dirty="0"/>
              <a:t>T. Mercado – Períodos de 01 a 13 </a:t>
            </a:r>
            <a:r>
              <a:rPr lang="pt-BR" sz="700" dirty="0" smtClean="0"/>
              <a:t>(2017 X 2016)</a:t>
            </a:r>
            <a:endParaRPr lang="pt-BR" sz="700" dirty="0"/>
          </a:p>
          <a:p>
            <a:r>
              <a:rPr lang="pt-BR" sz="700" dirty="0" smtClean="0"/>
              <a:t>Fonte</a:t>
            </a:r>
            <a:r>
              <a:rPr lang="pt-BR" sz="700" dirty="0"/>
              <a:t>: Nielsen | Nielsen BookScan</a:t>
            </a:r>
          </a:p>
        </p:txBody>
      </p:sp>
      <p:sp>
        <p:nvSpPr>
          <p:cNvPr id="16" name="TextBox 9"/>
          <p:cNvSpPr txBox="1"/>
          <p:nvPr/>
        </p:nvSpPr>
        <p:spPr>
          <a:xfrm>
            <a:off x="4103948" y="6174829"/>
            <a:ext cx="122413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400" b="1" dirty="0"/>
              <a:t>Períodos</a:t>
            </a:r>
          </a:p>
        </p:txBody>
      </p:sp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62437968"/>
              </p:ext>
            </p:extLst>
          </p:nvPr>
        </p:nvGraphicFramePr>
        <p:xfrm>
          <a:off x="467544" y="1268760"/>
          <a:ext cx="8496944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918337" y="3849760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dirty="0" smtClean="0">
                <a:solidFill>
                  <a:srgbClr val="5F5F5F"/>
                </a:solidFill>
                <a:latin typeface="Calibri"/>
                <a:ea typeface="+mn-ea"/>
                <a:cs typeface="+mn-cs"/>
              </a:rPr>
              <a:t>5,05%</a:t>
            </a:r>
            <a:endParaRPr lang="pt-BR" sz="1100" dirty="0">
              <a:solidFill>
                <a:srgbClr val="5F5F5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0"/>
          <p:cNvSpPr txBox="1"/>
          <p:nvPr/>
        </p:nvSpPr>
        <p:spPr>
          <a:xfrm>
            <a:off x="1331640" y="4683435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dirty="0" smtClean="0">
                <a:solidFill>
                  <a:srgbClr val="5F5F5F"/>
                </a:solidFill>
                <a:latin typeface="Calibri"/>
                <a:ea typeface="+mn-ea"/>
                <a:cs typeface="+mn-cs"/>
              </a:rPr>
              <a:t>2,63%</a:t>
            </a:r>
            <a:endParaRPr lang="pt-BR" sz="1100" dirty="0">
              <a:solidFill>
                <a:srgbClr val="5F5F5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02818" y="3158960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dirty="0" smtClean="0">
                <a:solidFill>
                  <a:srgbClr val="5F5F5F"/>
                </a:solidFill>
                <a:latin typeface="Calibri"/>
                <a:ea typeface="+mn-ea"/>
                <a:cs typeface="+mn-cs"/>
              </a:rPr>
              <a:t>7,09%</a:t>
            </a:r>
            <a:endParaRPr lang="pt-BR" sz="1100" dirty="0">
              <a:solidFill>
                <a:srgbClr val="5F5F5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9282" y="2477685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dirty="0" smtClean="0">
                <a:solidFill>
                  <a:srgbClr val="5F5F5F"/>
                </a:solidFill>
                <a:latin typeface="Calibri"/>
                <a:ea typeface="+mn-ea"/>
                <a:cs typeface="+mn-cs"/>
              </a:rPr>
              <a:t>6,51%</a:t>
            </a:r>
            <a:endParaRPr lang="pt-BR" sz="1100" dirty="0">
              <a:solidFill>
                <a:srgbClr val="5F5F5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70204" y="1920235"/>
            <a:ext cx="648072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BR" sz="1100" dirty="0" smtClean="0">
                <a:solidFill>
                  <a:srgbClr val="5F5F5F"/>
                </a:solidFill>
                <a:latin typeface="Calibri"/>
                <a:ea typeface="+mn-ea"/>
                <a:cs typeface="+mn-cs"/>
              </a:rPr>
              <a:t>6,63%</a:t>
            </a:r>
            <a:endParaRPr lang="pt-BR" sz="1100" dirty="0">
              <a:solidFill>
                <a:srgbClr val="5F5F5F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72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pt-BR" sz="4000" dirty="0" smtClean="0"/>
              <a:t>OBRIGADO!</a:t>
            </a:r>
            <a:endParaRPr lang="pt-BR" sz="40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636004" y="2268263"/>
            <a:ext cx="5368652" cy="852541"/>
            <a:chOff x="571500" y="1520951"/>
            <a:chExt cx="5368652" cy="639406"/>
          </a:xfrm>
        </p:grpSpPr>
        <p:sp>
          <p:nvSpPr>
            <p:cNvPr id="10" name="Rectangle 9"/>
            <p:cNvSpPr/>
            <p:nvPr/>
          </p:nvSpPr>
          <p:spPr>
            <a:xfrm>
              <a:off x="590294" y="1522000"/>
              <a:ext cx="3960000" cy="243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71500" y="1520951"/>
              <a:ext cx="5368652" cy="6394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5000"/>
                </a:lnSpc>
                <a:defRPr/>
              </a:pPr>
              <a:r>
                <a:rPr lang="pt-BR" sz="2000" dirty="0">
                  <a:solidFill>
                    <a:schemeClr val="bg1"/>
                  </a:solidFill>
                  <a:latin typeface="+mj-lt"/>
                </a:rPr>
                <a:t>Nielsen BookScan Team</a:t>
              </a:r>
            </a:p>
            <a:p>
              <a:pPr>
                <a:lnSpc>
                  <a:spcPct val="95000"/>
                </a:lnSpc>
                <a:defRPr/>
              </a:pPr>
              <a:r>
                <a:rPr lang="pt-BR" sz="1600" dirty="0" smtClean="0">
                  <a:latin typeface="+mj-lt"/>
                </a:rPr>
                <a:t>Nielsen </a:t>
              </a:r>
              <a:r>
                <a:rPr lang="pt-BR" sz="1600" dirty="0">
                  <a:latin typeface="+mj-lt"/>
                </a:rPr>
                <a:t>Brasil</a:t>
              </a:r>
              <a:br>
                <a:rPr lang="pt-BR" sz="1600" dirty="0">
                  <a:latin typeface="+mj-lt"/>
                </a:rPr>
              </a:br>
              <a:r>
                <a:rPr lang="pt-BR" sz="1600" u="sng" dirty="0" smtClean="0">
                  <a:latin typeface="+mj-lt"/>
                </a:rPr>
                <a:t>Bookscan_Brasil@nielsen.com</a:t>
              </a:r>
              <a:endParaRPr lang="pt-BR" sz="1600" u="sng" dirty="0">
                <a:latin typeface="+mj-lt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36004" y="4674530"/>
            <a:ext cx="4572000" cy="1116615"/>
            <a:chOff x="5220072" y="1622179"/>
            <a:chExt cx="4572000" cy="837461"/>
          </a:xfrm>
        </p:grpSpPr>
        <p:sp>
          <p:nvSpPr>
            <p:cNvPr id="11" name="Rectangle 10"/>
            <p:cNvSpPr/>
            <p:nvPr/>
          </p:nvSpPr>
          <p:spPr>
            <a:xfrm>
              <a:off x="5256000" y="1622179"/>
              <a:ext cx="3960000" cy="243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220072" y="1622873"/>
              <a:ext cx="4572000" cy="83676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95000"/>
                </a:lnSpc>
                <a:defRPr/>
              </a:pPr>
              <a:r>
                <a:rPr lang="pt-BR" sz="2000" dirty="0">
                  <a:solidFill>
                    <a:schemeClr val="bg1"/>
                  </a:solidFill>
                  <a:latin typeface="+mj-lt"/>
                </a:rPr>
                <a:t>SNEL </a:t>
              </a:r>
            </a:p>
            <a:p>
              <a:pPr>
                <a:lnSpc>
                  <a:spcPct val="95000"/>
                </a:lnSpc>
                <a:defRPr/>
              </a:pPr>
              <a:r>
                <a:rPr lang="pt-BR" sz="1600" dirty="0">
                  <a:latin typeface="+mn-lt"/>
                </a:rPr>
                <a:t>Sindicato Nacional dos Editores de Livros</a:t>
              </a:r>
              <a:br>
                <a:rPr lang="pt-BR" sz="1600" dirty="0">
                  <a:latin typeface="+mn-lt"/>
                </a:rPr>
              </a:br>
              <a:r>
                <a:rPr lang="pt-BR" sz="1600" u="sng" dirty="0">
                  <a:latin typeface="+mn-lt"/>
                </a:rPr>
                <a:t>www.snel.org.br</a:t>
              </a:r>
            </a:p>
            <a:p>
              <a:pPr>
                <a:lnSpc>
                  <a:spcPct val="95000"/>
                </a:lnSpc>
                <a:defRPr/>
              </a:pPr>
              <a:r>
                <a:rPr lang="pt-BR" sz="1600" u="sng" dirty="0">
                  <a:latin typeface="+mn-lt"/>
                </a:rPr>
                <a:t>snel@snel.org.br</a:t>
              </a:r>
              <a:endParaRPr lang="pt-BR" sz="1600" dirty="0">
                <a:latin typeface="+mn-lt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04" y="1614969"/>
            <a:ext cx="1523273" cy="54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04" y="3212299"/>
            <a:ext cx="1440000" cy="144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629" y="6125948"/>
            <a:ext cx="519942" cy="32629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775" y="6030650"/>
            <a:ext cx="519942" cy="51689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629" y="2059680"/>
            <a:ext cx="519942" cy="43150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429" y="3301097"/>
            <a:ext cx="509142" cy="52611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271" y="6071853"/>
            <a:ext cx="509142" cy="43448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820" y="6047970"/>
            <a:ext cx="458210" cy="48225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528" y="6088024"/>
            <a:ext cx="546340" cy="40214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742" y="5389969"/>
            <a:ext cx="467829" cy="55078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713" y="4052517"/>
            <a:ext cx="464952" cy="42813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689" y="6170396"/>
            <a:ext cx="509142" cy="2374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061" y="2694533"/>
            <a:ext cx="434168" cy="37687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957" y="4737175"/>
            <a:ext cx="141304" cy="47240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558" y="4738244"/>
            <a:ext cx="470262" cy="47026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868" y="4106743"/>
            <a:ext cx="466160" cy="46616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260" y="4742335"/>
            <a:ext cx="464792" cy="46208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215" y="5432967"/>
            <a:ext cx="464792" cy="46479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869" y="5432967"/>
            <a:ext cx="548640" cy="44566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879" y="1341449"/>
            <a:ext cx="545441" cy="54704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696" y="4700655"/>
            <a:ext cx="545441" cy="54544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528" y="4024263"/>
            <a:ext cx="532550" cy="54864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757" y="4699055"/>
            <a:ext cx="543814" cy="54864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701" y="4043752"/>
            <a:ext cx="419926" cy="54864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313" y="1979613"/>
            <a:ext cx="492327" cy="54864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922" y="2739855"/>
            <a:ext cx="395793" cy="54864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481" y="3458257"/>
            <a:ext cx="545441" cy="433724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92" y="3383659"/>
            <a:ext cx="540595" cy="54864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312" y="5406935"/>
            <a:ext cx="492327" cy="54864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363" y="5491478"/>
            <a:ext cx="545441" cy="406281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130" y="2621730"/>
            <a:ext cx="545441" cy="54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1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ielsen Standard Texture 1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707276"/>
      </a:lt2>
      <a:accent1>
        <a:srgbClr val="00AEEF"/>
      </a:accent1>
      <a:accent2>
        <a:srgbClr val="B21DAC"/>
      </a:accent2>
      <a:accent3>
        <a:srgbClr val="8DC63F"/>
      </a:accent3>
      <a:accent4>
        <a:srgbClr val="FFB100"/>
      </a:accent4>
      <a:accent5>
        <a:srgbClr val="DC0015"/>
      </a:accent5>
      <a:accent6>
        <a:srgbClr val="000000"/>
      </a:accent6>
      <a:hlink>
        <a:srgbClr val="B21DAC"/>
      </a:hlink>
      <a:folHlink>
        <a:srgbClr val="DC0015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>
            <a:lumMod val="20000"/>
            <a:lumOff val="8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Yellow">
      <a:srgbClr val="FFCD00"/>
    </a:custClr>
    <a:custClr name="Dark Red">
      <a:srgbClr val="9B0C10"/>
    </a:custClr>
    <a:custClr name="Light Red">
      <a:srgbClr val="F69493"/>
    </a:custClr>
    <a:custClr name="Pale Red">
      <a:srgbClr val="FACAC7"/>
    </a:custClr>
    <a:custClr name="Dark Purple">
      <a:srgbClr val="80076B"/>
    </a:custClr>
    <a:custClr name="Light Purple">
      <a:srgbClr val="DE98D5"/>
    </a:custClr>
    <a:custClr name="Pale Purple">
      <a:srgbClr val="F0CCEB"/>
    </a:custClr>
    <a:custClr name="Dark Orange">
      <a:srgbClr val="F15722"/>
    </a:custClr>
    <a:custClr name="Light Orange">
      <a:srgbClr val="FCBC85"/>
    </a:custClr>
    <a:custClr name="Pale Orange">
      <a:srgbClr val="FEDBBD"/>
    </a:custClr>
    <a:custClr name="Dark Cyan">
      <a:srgbClr val="007FC7"/>
    </a:custClr>
    <a:custClr name="Light Cyan">
      <a:srgbClr val="6ECFF6"/>
    </a:custClr>
    <a:custClr name="Pale Cyan">
      <a:srgbClr val="B9E5FB"/>
    </a:custClr>
    <a:custClr name="Dark Green">
      <a:srgbClr val="218535"/>
    </a:custClr>
    <a:custClr name="Green">
      <a:srgbClr val="8DC63F"/>
    </a:custClr>
    <a:custClr name="Light Green">
      <a:srgbClr val="C4DF9B"/>
    </a:custClr>
    <a:custClr name="Pale Green">
      <a:srgbClr val="E0EED0"/>
    </a:custClr>
    <a:custClr name="Light Gray">
      <a:srgbClr val="B6B6B9"/>
    </a:custClr>
  </a:custClr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icTitle1 xmlns="2e8c896f-fd84-491a-bb16-fb60357350f9">Presentations</TopicTitle1>
    <Area_x0020_of_x0020_Focus xmlns="019b310f-9766-4173-a406-d30f26a03c52" xsi:nil="true"/>
    <PublishingRollupImage xmlns="http://schemas.microsoft.com/sharepoint/v3">&lt;img alt="" src="/company/marketing/MktgImages/PowerPoint%20Template%202003.jpg" style="BORDER: 0px solid; "&gt;</PublishingRollupImage>
    <Region xmlns="2e8c896f-fd84-491a-bb16-fb60357350f9">*Global</Region>
    <Details xmlns="2e8c896f-fd84-491a-bb16-fb60357350f9" xsi:nil="true"/>
    <IconOverlay xmlns="http://schemas.microsoft.com/sharepoint/v4" xsi:nil="true"/>
    <FreshnessDate xmlns="2e8c896f-fd84-491a-bb16-fb60357350f9">2016-01-11T05:00:00+00:00</FreshnessDate>
    <PrimaryContact xmlns="2e8c896f-fd84-491a-bb16-fb60357350f9">
      <UserInfo>
        <DisplayName>Sepulveda, Dolores</DisplayName>
        <AccountId>48356</AccountId>
        <AccountType/>
      </UserInfo>
    </PrimaryContact>
    <Country xmlns="2e8c896f-fd84-491a-bb16-fb60357350f9">*Global</Country>
    <Yes-No xmlns="019b310f-9766-4173-a406-d30f26a03c52">false</Yes-No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38880B7CE533409105C259AF09F19A" ma:contentTypeVersion="15" ma:contentTypeDescription="Create a new document." ma:contentTypeScope="" ma:versionID="32de0c4947d3b84e7c61d679e0e62cf9">
  <xsd:schema xmlns:xsd="http://www.w3.org/2001/XMLSchema" xmlns:xs="http://www.w3.org/2001/XMLSchema" xmlns:p="http://schemas.microsoft.com/office/2006/metadata/properties" xmlns:ns1="http://schemas.microsoft.com/sharepoint/v3" xmlns:ns2="2e8c896f-fd84-491a-bb16-fb60357350f9" xmlns:ns3="http://schemas.microsoft.com/sharepoint/v4" xmlns:ns4="019b310f-9766-4173-a406-d30f26a03c52" targetNamespace="http://schemas.microsoft.com/office/2006/metadata/properties" ma:root="true" ma:fieldsID="7b93cd1787ab4e06b21d3f122f9c7d1b" ns1:_="" ns2:_="" ns3:_="" ns4:_="">
    <xsd:import namespace="http://schemas.microsoft.com/sharepoint/v3"/>
    <xsd:import namespace="2e8c896f-fd84-491a-bb16-fb60357350f9"/>
    <xsd:import namespace="http://schemas.microsoft.com/sharepoint/v4"/>
    <xsd:import namespace="019b310f-9766-4173-a406-d30f26a03c52"/>
    <xsd:element name="properties">
      <xsd:complexType>
        <xsd:sequence>
          <xsd:element name="documentManagement">
            <xsd:complexType>
              <xsd:all>
                <xsd:element ref="ns2:Details" minOccurs="0"/>
                <xsd:element ref="ns2:FreshnessDate" minOccurs="0"/>
                <xsd:element ref="ns2:PrimaryContact"/>
                <xsd:element ref="ns2:Region" minOccurs="0"/>
                <xsd:element ref="ns2:Country" minOccurs="0"/>
                <xsd:element ref="ns1:PublishingRollupImage" minOccurs="0"/>
                <xsd:element ref="ns2:TopicTitle1" minOccurs="0"/>
                <xsd:element ref="ns3:IconOverlay" minOccurs="0"/>
                <xsd:element ref="ns4:Area_x0020_of_x0020_Focus" minOccurs="0"/>
                <xsd:element ref="ns4:Yes-N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RollupImage" ma:index="13" nillable="true" ma:displayName="Rollup Image" ma:internalName="PublishingRollupImag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8c896f-fd84-491a-bb16-fb60357350f9" elementFormDefault="qualified">
    <xsd:import namespace="http://schemas.microsoft.com/office/2006/documentManagement/types"/>
    <xsd:import namespace="http://schemas.microsoft.com/office/infopath/2007/PartnerControls"/>
    <xsd:element name="Details" ma:index="2" nillable="true" ma:displayName="Details" ma:default="" ma:description="Description of the document if needed." ma:internalName="Details">
      <xsd:simpleType>
        <xsd:restriction base="dms:Note">
          <xsd:maxLength value="255"/>
        </xsd:restriction>
      </xsd:simpleType>
    </xsd:element>
    <xsd:element name="FreshnessDate" ma:index="3" nillable="true" ma:displayName="Freshness Date" ma:default="[today]" ma:description="Date originally created or the last date the document was reviewed and considered current." ma:format="DateOnly" ma:internalName="FreshnessDate">
      <xsd:simpleType>
        <xsd:restriction base="dms:DateTime"/>
      </xsd:simpleType>
    </xsd:element>
    <xsd:element name="PrimaryContact" ma:index="4" ma:displayName="Primary Contact" ma:description="Primary contact for this document.  This is not necessarily the author but the person to which users can contact with questions." ma:list="UserInfo" ma:SearchPeopleOnly="false" ma:SharePointGroup="0" ma:internalName="PrimaryContact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egion" ma:index="5" nillable="true" ma:displayName="Region" ma:default="*Global" ma:description="Nielsen company region." ma:format="RadioButtons" ma:internalName="Region">
      <xsd:simpleType>
        <xsd:restriction base="dms:Choice">
          <xsd:enumeration value="*Global"/>
          <xsd:enumeration value="AME"/>
          <xsd:enumeration value="Americas"/>
          <xsd:enumeration value="APMEA"/>
          <xsd:enumeration value="Europe"/>
          <xsd:enumeration value="Greater China"/>
          <xsd:enumeration value="India"/>
          <xsd:enumeration value="Latin America"/>
          <xsd:enumeration value="North America"/>
          <xsd:enumeration value="SEANAP"/>
        </xsd:restriction>
      </xsd:simpleType>
    </xsd:element>
    <xsd:element name="Country" ma:index="12" nillable="true" ma:displayName="Country" ma:default="*Global" ma:format="Dropdown" ma:internalName="Country">
      <xsd:simpleType>
        <xsd:restriction base="dms:Choice">
          <xsd:enumeration value="*Global"/>
          <xsd:enumeration value="Albania"/>
          <xsd:enumeration value="Algeria"/>
          <xsd:enumeration value="Argentina"/>
          <xsd:enumeration value="Armenia"/>
          <xsd:enumeration value="Australia"/>
          <xsd:enumeration value="Austria"/>
          <xsd:enumeration value="Azerbaijan"/>
          <xsd:enumeration value="Bahrain"/>
          <xsd:enumeration value="Balkans"/>
          <xsd:enumeration value="Baltic States"/>
          <xsd:enumeration value="Bangladesh"/>
          <xsd:enumeration value="Belarus"/>
          <xsd:enumeration value="Belgium"/>
          <xsd:enumeration value="Bolivia"/>
          <xsd:enumeration value="Bosnia"/>
          <xsd:enumeration value="Brazil"/>
          <xsd:enumeration value="Bulgaria"/>
          <xsd:enumeration value="Cameroon"/>
          <xsd:enumeration value="Canada"/>
          <xsd:enumeration value="Chile"/>
          <xsd:enumeration value="China"/>
          <xsd:enumeration value="Colombia"/>
          <xsd:enumeration value="Costa Rica"/>
          <xsd:enumeration value="Croatia"/>
          <xsd:enumeration value="Cyprus"/>
          <xsd:enumeration value="Czech Republic"/>
          <xsd:enumeration value="Denmark"/>
          <xsd:enumeration value="Dominican Republic"/>
          <xsd:enumeration value="Ecuador"/>
          <xsd:enumeration value="Egypt"/>
          <xsd:enumeration value="El Salvador"/>
          <xsd:enumeration value="Estonia"/>
          <xsd:enumeration value="Ethiopia"/>
          <xsd:enumeration value="Finland"/>
          <xsd:enumeration value="France"/>
          <xsd:enumeration value="Georgia"/>
          <xsd:enumeration value="Germany"/>
          <xsd:enumeration value="Ghana"/>
          <xsd:enumeration value="Greece"/>
          <xsd:enumeration value="Guatemala"/>
          <xsd:enumeration value="Honduras"/>
          <xsd:enumeration value="Hong Kong"/>
          <xsd:enumeration value="Hungary"/>
          <xsd:enumeration value="India"/>
          <xsd:enumeration value="Indonesia"/>
          <xsd:enumeration value="Ireland"/>
          <xsd:enumeration value="Israel"/>
          <xsd:enumeration value="Italy"/>
          <xsd:enumeration value="Ivory Coast"/>
          <xsd:enumeration value="Japan"/>
          <xsd:enumeration value="Jordan"/>
          <xsd:enumeration value="Kazakhstan"/>
          <xsd:enumeration value="Kenya"/>
          <xsd:enumeration value="Kuwait"/>
          <xsd:enumeration value="Kyrgystan"/>
          <xsd:enumeration value="Latvia"/>
          <xsd:enumeration value="Lebanon"/>
          <xsd:enumeration value="Libya"/>
          <xsd:enumeration value="Lithuania"/>
          <xsd:enumeration value="Macedonia"/>
          <xsd:enumeration value="Malaysia"/>
          <xsd:enumeration value="Mexico"/>
          <xsd:enumeration value="Moldova"/>
          <xsd:enumeration value="Mongolia"/>
          <xsd:enumeration value="Montenegro"/>
          <xsd:enumeration value="Morocco"/>
          <xsd:enumeration value="Multiple Countries"/>
          <xsd:enumeration value="N/A"/>
          <xsd:enumeration value="Namibia"/>
          <xsd:enumeration value="Nepal"/>
          <xsd:enumeration value="Netherlands, The"/>
          <xsd:enumeration value="New Zealand"/>
          <xsd:enumeration value="Nicaragua"/>
          <xsd:enumeration value="Nigeria"/>
          <xsd:enumeration value="Norway"/>
          <xsd:enumeration value="Oman"/>
          <xsd:enumeration value="Pakistan"/>
          <xsd:enumeration value="Panama"/>
          <xsd:enumeration value="Paraguay"/>
          <xsd:enumeration value="Peru"/>
          <xsd:enumeration value="Philippines"/>
          <xsd:enumeration value="Poland"/>
          <xsd:enumeration value="Portugal"/>
          <xsd:enumeration value="Puerto Rico"/>
          <xsd:enumeration value="Qatar"/>
          <xsd:enumeration value="Romania"/>
          <xsd:enumeration value="Russia"/>
          <xsd:enumeration value="Saudi Arabia"/>
          <xsd:enumeration value="Serbia"/>
          <xsd:enumeration value="Singapore"/>
          <xsd:enumeration value="Slovakia"/>
          <xsd:enumeration value="Slovenia"/>
          <xsd:enumeration value="South Africa"/>
          <xsd:enumeration value="South Korea"/>
          <xsd:enumeration value="Spain"/>
          <xsd:enumeration value="Sri Lanka"/>
          <xsd:enumeration value="Sweden"/>
          <xsd:enumeration value="Switzerland"/>
          <xsd:enumeration value="Syria"/>
          <xsd:enumeration value="Taiwan"/>
          <xsd:enumeration value="Tajikistan"/>
          <xsd:enumeration value="Tanzania"/>
          <xsd:enumeration value="Thailand"/>
          <xsd:enumeration value="Tunisia"/>
          <xsd:enumeration value="Turkemenistan"/>
          <xsd:enumeration value="Turkey"/>
          <xsd:enumeration value="Uganda"/>
          <xsd:enumeration value="Ukraine"/>
          <xsd:enumeration value="United Arab Emirates"/>
          <xsd:enumeration value="United Kingdom"/>
          <xsd:enumeration value="United States"/>
          <xsd:enumeration value="Uruguay"/>
          <xsd:enumeration value="Uzbekistan"/>
          <xsd:enumeration value="Venezuela"/>
          <xsd:enumeration value="Vietnam"/>
          <xsd:enumeration value="Yemen"/>
        </xsd:restriction>
      </xsd:simpleType>
    </xsd:element>
    <xsd:element name="TopicTitle1" ma:index="14" nillable="true" ma:displayName="Topic" ma:default="Presentations" ma:description="Please select the relevant topic for this document." ma:format="RadioButtons" ma:internalName="TopicTitle1">
      <xsd:simpleType>
        <xsd:restriction base="dms:Choice">
          <xsd:enumeration value="Client-Related"/>
          <xsd:enumeration value="External Events"/>
          <xsd:enumeration value="HTML Email Instructions"/>
          <xsd:enumeration value="Internal Meeting Templates"/>
          <xsd:enumeration value="Guidelines"/>
          <xsd:enumeration value="Policies"/>
          <xsd:enumeration value="Presentations"/>
          <xsd:enumeration value="Business Cards"/>
          <xsd:enumeration value="Desktop"/>
          <xsd:enumeration value="Email Signature"/>
          <xsd:enumeration value="Stationery"/>
          <xsd:enumeration value="RFP Toolkit"/>
          <xsd:enumeration value="Presentations-Visual Checklist"/>
          <xsd:enumeration value="Social Media Template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5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9b310f-9766-4173-a406-d30f26a03c52" elementFormDefault="qualified">
    <xsd:import namespace="http://schemas.microsoft.com/office/2006/documentManagement/types"/>
    <xsd:import namespace="http://schemas.microsoft.com/office/infopath/2007/PartnerControls"/>
    <xsd:element name="Area_x0020_of_x0020_Focus" ma:index="16" nillable="true" ma:displayName="Desktop Color" ma:description="ONLY if this is a Desktop item, please indicate the background color." ma:format="RadioButtons" ma:internalName="Area_x0020_of_x0020_Focus">
      <xsd:simpleType>
        <xsd:restriction base="dms:Choice">
          <xsd:enumeration value="Black"/>
          <xsd:enumeration value="White"/>
        </xsd:restriction>
      </xsd:simpleType>
    </xsd:element>
    <xsd:element name="Yes-No" ma:index="17" nillable="true" ma:displayName="Yes-No" ma:default="0" ma:description="Intranet team use only - please do not use." ma:internalName="Yes_x002d_No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E8450B-B9CB-4239-848B-E35E99789E5E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terms/"/>
    <ds:schemaRef ds:uri="http://schemas.microsoft.com/office/infopath/2007/PartnerControls"/>
    <ds:schemaRef ds:uri="http://purl.org/dc/dcmitype/"/>
    <ds:schemaRef ds:uri="2e8c896f-fd84-491a-bb16-fb60357350f9"/>
    <ds:schemaRef ds:uri="http://schemas.openxmlformats.org/package/2006/metadata/core-properties"/>
    <ds:schemaRef ds:uri="019b310f-9766-4173-a406-d30f26a03c52"/>
    <ds:schemaRef ds:uri="http://schemas.microsoft.com/sharepoint/v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1C8347F-4152-47F0-92B7-2DDECE24A6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ECD50F-46EB-4E4A-930E-EBF801B806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e8c896f-fd84-491a-bb16-fb60357350f9"/>
    <ds:schemaRef ds:uri="http://schemas.microsoft.com/sharepoint/v4"/>
    <ds:schemaRef ds:uri="019b310f-9766-4173-a406-d30f26a03c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2007-2010 Standard Template (1).potx</Template>
  <TotalTime>4323</TotalTime>
  <Words>882</Words>
  <Application>Microsoft Office PowerPoint</Application>
  <PresentationFormat>On-screen Show (4:3)</PresentationFormat>
  <Paragraphs>175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Nielsen Standard Texture 1</vt:lpstr>
      <vt:lpstr>PAINEL DAS VENDAS DE LIVROS NO BRASIL</vt:lpstr>
      <vt:lpstr>COMPARATIVO 5º PERÍODO – 2016 X 2017</vt:lpstr>
      <vt:lpstr>FATURAMENTO E VOLUME 2017 X 2016 </vt:lpstr>
      <vt:lpstr>COMPARATIVO DO FATURAMENTO CHEIO E COM DESCONTO</vt:lpstr>
      <vt:lpstr>R$ MÉDIO E ISBNS VENDIDOS 2017 X 2016</vt:lpstr>
      <vt:lpstr>EVOLUÇÃO DO DESCONTO MÉDIO 2017 X 2016</vt:lpstr>
      <vt:lpstr>IMPORTÂNCIA DOS TOP 500</vt:lpstr>
      <vt:lpstr>IMPORTÂNCIA DOS TOP 5000</vt:lpstr>
      <vt:lpstr>IMPORTÂNCIA DOS GÊNEROS EM FATURAMENTO</vt:lpstr>
      <vt:lpstr>PREÇO MÉDIO DOS GÊNEROS</vt:lpstr>
      <vt:lpstr>Comparativos EVOLUÇÃO DOS períodos 2017 X 2016</vt:lpstr>
      <vt:lpstr>COMPARATIVO VOLUME – 2017 X 2016</vt:lpstr>
      <vt:lpstr>COMPARATIVO VALOR – 2017 X 2016</vt:lpstr>
      <vt:lpstr>COMPARATIVO ACUMULADO VOLUME 2017 X 2016</vt:lpstr>
      <vt:lpstr>COMPARATIVO ACUMULADO VALOR 2017 X 2016</vt:lpstr>
      <vt:lpstr>OBRIGADO!</vt:lpstr>
      <vt:lpstr>PowerPoint Presentation</vt:lpstr>
    </vt:vector>
  </TitlesOfParts>
  <Company>The Nielsen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2007-2010 Standard Template</dc:title>
  <dc:creator>pantmi01</dc:creator>
  <cp:lastModifiedBy>Silva, Jacira M dos Anjos</cp:lastModifiedBy>
  <cp:revision>339</cp:revision>
  <dcterms:created xsi:type="dcterms:W3CDTF">2013-01-14T16:10:32Z</dcterms:created>
  <dcterms:modified xsi:type="dcterms:W3CDTF">2017-05-30T14:22:23Z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RL">
    <vt:lpwstr/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ContentTypeId">
    <vt:lpwstr>0x0101000538880B7CE533409105C259AF09F19A</vt:lpwstr>
  </property>
  <property fmtid="{D5CDD505-2E9C-101B-9397-08002B2CF9AE}" pid="6" name="TemplateUrl">
    <vt:lpwstr/>
  </property>
</Properties>
</file>